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7554B"/>
        </a:solidFill>
        <a:effectLst/>
        <a:uFillTx/>
        <a:latin typeface="Hoefler Text"/>
        <a:ea typeface="Hoefler Text"/>
        <a:cs typeface="Hoefler Text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3714F">
              <a:alpha val="8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right>
          <a:top>
            <a:ln w="508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83714F">
                  <a:alpha val="3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BCC">
              <a:alpha val="54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BCC">
              <a:alpha val="80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AE5E5">
              <a:alpha val="69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DCDBCC">
                  <a:alpha val="8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DCDBCC">
                  <a:alpha val="8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CDBCC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DEDF">
              <a:alpha val="76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2B1A5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BCC">
              <a:alpha val="80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6C6A67"/>
      </a:tcTxStyle>
      <a:tcStyle>
        <a:tcBdr>
          <a:lef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C6A67">
                  <a:alpha val="7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C6A67">
                  <a:alpha val="7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_rels/chart10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0.xlsx"/><Relationship Id="rId2" Type="http://schemas.openxmlformats.org/officeDocument/2006/relationships/image" Target="../media/image32.png"/></Relationships>

</file>

<file path=ppt/charts/_rels/chart1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1.xlsx"/><Relationship Id="rId2" Type="http://schemas.openxmlformats.org/officeDocument/2006/relationships/image" Target="../media/image33.png"/></Relationships>

</file>

<file path=ppt/charts/_rels/chart2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2.xlsx"/><Relationship Id="rId2" Type="http://schemas.openxmlformats.org/officeDocument/2006/relationships/image" Target="../media/image22.png"/></Relationships>

</file>

<file path=ppt/charts/_rels/chart3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3.xlsx"/><Relationship Id="rId2" Type="http://schemas.openxmlformats.org/officeDocument/2006/relationships/image" Target="../media/image23.png"/></Relationships>

</file>

<file path=ppt/charts/_rels/chart4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4.xlsx"/><Relationship Id="rId2" Type="http://schemas.openxmlformats.org/officeDocument/2006/relationships/image" Target="../media/image24.png"/></Relationships>

</file>

<file path=ppt/charts/_rels/chart5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5.xlsx"/><Relationship Id="rId2" Type="http://schemas.openxmlformats.org/officeDocument/2006/relationships/image" Target="../media/image25.png"/></Relationships>

</file>

<file path=ppt/charts/_rels/chart6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6.xlsx"/><Relationship Id="rId2" Type="http://schemas.openxmlformats.org/officeDocument/2006/relationships/image" Target="../media/image26.png"/></Relationships>

</file>

<file path=ppt/charts/_rels/chart7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7.xlsx"/></Relationships>

</file>

<file path=ppt/charts/_rels/chart8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8.xlsx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/Relationships>

</file>

<file path=ppt/charts/_rels/chart9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9.xlsx"/><Relationship Id="rId2" Type="http://schemas.openxmlformats.org/officeDocument/2006/relationships/image" Target="../media/image31.png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35965"/>
          <c:y val="0.227308"/>
          <c:w val="0.72807"/>
          <c:h val="0.760192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5A7CA2">
                <a:alpha val="90000"/>
              </a:srgbClr>
            </a:solidFill>
            <a:ln w="12700" cap="flat">
              <a:noFill/>
              <a:miter lim="400000"/>
            </a:ln>
            <a:effectLst/>
          </c:spPr>
          <c:explosion val="4"/>
          <c:dPt>
            <c:idx val="0"/>
            <c:explosion val="4"/>
            <c:spPr>
              <a:solidFill>
                <a:srgbClr val="5A7CA2">
                  <a:alpha val="9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4"/>
            <c:spPr>
              <a:solidFill>
                <a:srgbClr val="789F46">
                  <a:alpha val="9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45838" dir="5400000">
                        <a:srgbClr val="000000">
                          <a:alpha val="35506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noFill/>
                <a:ln w="6350" cap="flat">
                  <a:solidFill>
                    <a:srgbClr val="57564B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Sheet1!$B$1:$C$1</c:f>
              <c:strCache>
                <c:ptCount val="2"/>
                <c:pt idx="0">
                  <c:v>Null values</c:v>
                </c:pt>
                <c:pt idx="1">
                  <c:v>Duplicate rows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129425.000000</c:v>
                </c:pt>
                <c:pt idx="1">
                  <c:v>31994.000000</c:v>
                </c:pt>
              </c:numCache>
            </c:numRef>
          </c:val>
        </c:ser>
        <c:firstSliceAng val="354"/>
      </c:pieChart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0"/>
          <c:y val="0"/>
          <c:w val="1"/>
          <c:h val="0.0901668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b="0" i="0" strike="noStrike" sz="3500" u="none">
              <a:solidFill>
                <a:srgbClr val="57564B"/>
              </a:solidFill>
              <a:latin typeface="Hoefler Text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view3D>
      <c:rotX val="-4"/>
      <c:hPercent val="68"/>
      <c:rotY val="355"/>
      <c:depthPercent val="31"/>
      <c:rAngAx val="0"/>
      <c:perspective val="30"/>
    </c:view3D>
    <c:floor>
      <c:spPr>
        <a:noFill/>
        <a:ln>
          <a:noFill/>
        </a:ln>
        <a:effectLst/>
        <a:sp3d/>
      </c:spPr>
    </c:floor>
    <c:sideWall>
      <c:spPr>
        <a:noFill/>
        <a:ln>
          <a:noFill/>
        </a:ln>
        <a:effectLst/>
        <a:sp3d/>
      </c:spPr>
    </c:sideWall>
    <c:backWall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>
              <a:outerShdw sx="100000" sy="100000" kx="0" ky="0" algn="tl" rotWithShape="1" blurRad="127000" dist="0" dir="7800000">
                <a:srgbClr val="000000">
                  <a:alpha val="50000"/>
                </a:srgbClr>
              </a:outerShdw>
            </a:effectLst>
            <a:sp3d prstMaterial="matte"/>
          </c:spPr>
          <c:invertIfNegative val="0"/>
          <c:pictureOptions>
            <c:pictureFormat val="stretch"/>
          </c:pictureOptions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57564B"/>
                    </a:solidFill>
                    <a:effectLst>
                      <a:outerShdw sx="100000" sy="100000" kx="0" ky="0" algn="tl" rotWithShape="1" blurRad="127000" dist="49452" dir="5423390">
                        <a:srgbClr val="000000">
                          <a:alpha val="35425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Sheet1!$B$1:$F$1</c:f>
              <c:strCache>
                <c:ptCount val="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8</c:v>
                </c:pt>
              </c:strCache>
            </c:strRef>
          </c:cat>
          <c:val>
            <c:numRef>
              <c:f>Sheet1!$B$2:$F$2</c:f>
              <c:numCache>
                <c:ptCount val="5"/>
                <c:pt idx="0">
                  <c:v>80083.000000</c:v>
                </c:pt>
                <c:pt idx="1">
                  <c:v>7280.000000</c:v>
                </c:pt>
                <c:pt idx="2">
                  <c:v>28.000000</c:v>
                </c:pt>
                <c:pt idx="3">
                  <c:v>3.000000</c:v>
                </c:pt>
                <c:pt idx="4">
                  <c:v>2.000000</c:v>
                </c:pt>
              </c:numCache>
            </c:numRef>
          </c:val>
          <c:shape val="box"/>
        </c:ser>
        <c:gapWidth val="40"/>
        <c:gapDepth val="150"/>
        <c:shape val="box"/>
        <c:axId val="2094734552"/>
        <c:axId val="2094734553"/>
        <c:axId val="2094734554"/>
      </c:bar3D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Required parking spaces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low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title>
          <c:tx>
            <c:rich>
              <a:bodyPr rot="-540000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Number of occurrence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none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2"/>
        <c:crosses val="autoZero"/>
        <c:crossBetween val="between"/>
        <c:majorUnit val="22500"/>
        <c:minorUnit val="11250"/>
      </c:valAx>
      <c:serAx>
        <c:axId val="2094734554"/>
        <c:scaling>
          <c:orientation val="minMax"/>
        </c:scaling>
        <c:delete val="0"/>
        <c:axPos val="b"/>
        <c:majorTickMark val="out"/>
        <c:minorTickMark val="none"/>
        <c:tickLblPos val="none"/>
        <c:spPr>
          <a:ln w="12700" cap="flat">
            <a:noFill/>
            <a:prstDash val="solid"/>
            <a:miter lim="400000"/>
          </a:ln>
        </c:spPr>
        <c:crossAx val="2094734553"/>
        <c:crosses val="autoZero"/>
        <c:tickLblSkip val="1"/>
      </c:ser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91854"/>
          <c:y val="0.064135"/>
          <c:w val="0.803146"/>
          <c:h val="0.73433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Number of visitors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49452" dir="5423390">
                        <a:srgbClr val="000000">
                          <a:alpha val="35425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Sheet1!$B$1:$M$1</c:f>
              <c:strCache>
                <c:ptCount val="12"/>
                <c:pt idx="0">
                  <c:v>January </c:v>
                </c:pt>
                <c:pt idx="1">
                  <c:v>February</c:v>
                </c:pt>
                <c:pt idx="2">
                  <c:v>March</c:v>
                </c:pt>
                <c:pt idx="3">
                  <c:v>April 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 </c:v>
                </c:pt>
                <c:pt idx="11">
                  <c:v>December</c:v>
                </c:pt>
              </c:strCache>
            </c:strRef>
          </c:cat>
          <c:val>
            <c:numRef>
              <c:f>Sheet1!$B$2:$M$2</c:f>
              <c:numCache>
                <c:ptCount val="12"/>
                <c:pt idx="0">
                  <c:v>4693.000000</c:v>
                </c:pt>
                <c:pt idx="1">
                  <c:v>6098.000000</c:v>
                </c:pt>
                <c:pt idx="2">
                  <c:v>7513.000000</c:v>
                </c:pt>
                <c:pt idx="3">
                  <c:v>7908.000000</c:v>
                </c:pt>
                <c:pt idx="4">
                  <c:v>8355.000000</c:v>
                </c:pt>
                <c:pt idx="5">
                  <c:v>7765.000000</c:v>
                </c:pt>
                <c:pt idx="6">
                  <c:v>10057.000000</c:v>
                </c:pt>
                <c:pt idx="7">
                  <c:v>11257.000000</c:v>
                </c:pt>
                <c:pt idx="8">
                  <c:v>6690.000000</c:v>
                </c:pt>
                <c:pt idx="9">
                  <c:v>6934.000000</c:v>
                </c:pt>
                <c:pt idx="10">
                  <c:v>4995.000000</c:v>
                </c:pt>
                <c:pt idx="11">
                  <c:v>5131.000000</c:v>
                </c:pt>
              </c:numCache>
            </c:numRef>
          </c:val>
        </c:ser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Months</a:t>
                </a:r>
              </a:p>
            </c:rich>
          </c:tx>
          <c:layout/>
          <c:overlay val="1"/>
        </c:title>
        <c:numFmt formatCode="General" sourceLinked="0"/>
        <c:majorTickMark val="in"/>
        <c:minorTickMark val="none"/>
        <c:tickLblPos val="low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title>
          <c:tx>
            <c:rich>
              <a:bodyPr rot="-540000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Number of Visitors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2"/>
        <c:crosses val="autoZero"/>
        <c:crossBetween val="between"/>
        <c:majorUnit val="3000"/>
        <c:minorUnit val="150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94249"/>
          <c:y val="0.0644068"/>
          <c:w val="0.800751"/>
          <c:h val="0.7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Number of visitors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49452" dir="5423390">
                        <a:srgbClr val="000000">
                          <a:alpha val="35425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Sheet1!$B$1:$C$1</c:f>
              <c:strCache>
                <c:ptCount val="2"/>
                <c:pt idx="0">
                  <c:v>Resort Hotel</c:v>
                </c:pt>
                <c:pt idx="1">
                  <c:v>City Hotel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25992.000000</c:v>
                </c:pt>
                <c:pt idx="1">
                  <c:v>37379.000000</c:v>
                </c:pt>
              </c:numCache>
            </c:numRef>
          </c:val>
        </c:ser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Hotels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title>
          <c:tx>
            <c:rich>
              <a:bodyPr rot="-540000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Number of Visitors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2"/>
        <c:crosses val="autoZero"/>
        <c:crossBetween val="between"/>
        <c:majorUnit val="9500"/>
        <c:minorUnit val="475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97321"/>
          <c:y val="0.064135"/>
          <c:w val="0.797679"/>
          <c:h val="0.73433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Number of visitors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49452" dir="5423390">
                        <a:srgbClr val="000000">
                          <a:alpha val="35425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Sheet1!$B$1:$D$1</c:f>
              <c:strCache>
                <c:ptCount val="3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</c:strCache>
            </c:strRef>
          </c:cat>
          <c:val>
            <c:numRef>
              <c:f>Sheet1!$B$2:$D$2</c:f>
              <c:numCache>
                <c:ptCount val="3"/>
                <c:pt idx="0">
                  <c:v>13313.000000</c:v>
                </c:pt>
                <c:pt idx="1">
                  <c:v>42391.000000</c:v>
                </c:pt>
                <c:pt idx="2">
                  <c:v>31692.000000</c:v>
                </c:pt>
              </c:numCache>
            </c:numRef>
          </c:val>
        </c:ser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Year</a:t>
                </a:r>
              </a:p>
            </c:rich>
          </c:tx>
          <c:layout/>
          <c:overlay val="1"/>
        </c:title>
        <c:numFmt formatCode="General" sourceLinked="0"/>
        <c:majorTickMark val="in"/>
        <c:minorTickMark val="none"/>
        <c:tickLblPos val="low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title>
          <c:tx>
            <c:rich>
              <a:bodyPr rot="-540000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Number of Visitors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2"/>
        <c:crosses val="autoZero"/>
        <c:crossBetween val="between"/>
        <c:majorUnit val="12500"/>
        <c:minorUnit val="625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91854"/>
          <c:y val="0.064135"/>
          <c:w val="0.803146"/>
          <c:h val="0.73433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Number of visitors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49452" dir="5423390">
                        <a:srgbClr val="000000">
                          <a:alpha val="35425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Sheet1!$B$1:$M$1</c:f>
              <c:strCache>
                <c:ptCount val="12"/>
                <c:pt idx="0">
                  <c:v>January </c:v>
                </c:pt>
                <c:pt idx="1">
                  <c:v>February</c:v>
                </c:pt>
                <c:pt idx="2">
                  <c:v>March</c:v>
                </c:pt>
                <c:pt idx="3">
                  <c:v>April 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 </c:v>
                </c:pt>
                <c:pt idx="11">
                  <c:v>December</c:v>
                </c:pt>
              </c:strCache>
            </c:strRef>
          </c:cat>
          <c:val>
            <c:numRef>
              <c:f>Sheet1!$B$2:$M$2</c:f>
              <c:numCache>
                <c:ptCount val="12"/>
                <c:pt idx="0">
                  <c:v>4693.000000</c:v>
                </c:pt>
                <c:pt idx="1">
                  <c:v>6098.000000</c:v>
                </c:pt>
                <c:pt idx="2">
                  <c:v>7513.000000</c:v>
                </c:pt>
                <c:pt idx="3">
                  <c:v>7908.000000</c:v>
                </c:pt>
                <c:pt idx="4">
                  <c:v>8355.000000</c:v>
                </c:pt>
                <c:pt idx="5">
                  <c:v>7765.000000</c:v>
                </c:pt>
                <c:pt idx="6">
                  <c:v>10057.000000</c:v>
                </c:pt>
                <c:pt idx="7">
                  <c:v>11257.000000</c:v>
                </c:pt>
                <c:pt idx="8">
                  <c:v>6690.000000</c:v>
                </c:pt>
                <c:pt idx="9">
                  <c:v>6934.000000</c:v>
                </c:pt>
                <c:pt idx="10">
                  <c:v>4995.000000</c:v>
                </c:pt>
                <c:pt idx="11">
                  <c:v>5131.000000</c:v>
                </c:pt>
              </c:numCache>
            </c:numRef>
          </c:val>
        </c:ser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Months</a:t>
                </a:r>
              </a:p>
            </c:rich>
          </c:tx>
          <c:layout/>
          <c:overlay val="1"/>
        </c:title>
        <c:numFmt formatCode="General" sourceLinked="0"/>
        <c:majorTickMark val="in"/>
        <c:minorTickMark val="none"/>
        <c:tickLblPos val="low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title>
          <c:tx>
            <c:rich>
              <a:bodyPr rot="-540000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Number of Visitors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2"/>
        <c:crosses val="autoZero"/>
        <c:crossBetween val="between"/>
        <c:majorUnit val="3000"/>
        <c:minorUnit val="150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79033"/>
          <c:y val="0.064135"/>
          <c:w val="0.815967"/>
          <c:h val="0.73433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Number of visitors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49452" dir="5423390">
                        <a:srgbClr val="000000">
                          <a:alpha val="35425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Sheet1!$B$1:$M$1</c:f>
              <c:strCache>
                <c:ptCount val="12"/>
                <c:pt idx="0">
                  <c:v>January </c:v>
                </c:pt>
                <c:pt idx="1">
                  <c:v>February</c:v>
                </c:pt>
                <c:pt idx="2">
                  <c:v>March</c:v>
                </c:pt>
                <c:pt idx="3">
                  <c:v>April 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 </c:v>
                </c:pt>
                <c:pt idx="11">
                  <c:v>December</c:v>
                </c:pt>
              </c:strCache>
            </c:strRef>
          </c:cat>
          <c:val>
            <c:numRef>
              <c:f>Sheet1!$B$2:$M$2</c:f>
              <c:numCache>
                <c:ptCount val="12"/>
                <c:pt idx="0">
                  <c:v>1849.000000</c:v>
                </c:pt>
                <c:pt idx="1">
                  <c:v>2806.000000</c:v>
                </c:pt>
                <c:pt idx="2">
                  <c:v>3831.000000</c:v>
                </c:pt>
                <c:pt idx="3">
                  <c:v>3770.000000</c:v>
                </c:pt>
                <c:pt idx="4">
                  <c:v>3780.000000</c:v>
                </c:pt>
                <c:pt idx="5">
                  <c:v>3517.000000</c:v>
                </c:pt>
                <c:pt idx="6">
                  <c:v>3851.000000</c:v>
                </c:pt>
                <c:pt idx="7">
                  <c:v>4423.000000</c:v>
                </c:pt>
                <c:pt idx="8">
                  <c:v>3851.000000</c:v>
                </c:pt>
                <c:pt idx="9">
                  <c:v>4234.000000</c:v>
                </c:pt>
                <c:pt idx="10">
                  <c:v>3330.000000</c:v>
                </c:pt>
                <c:pt idx="11">
                  <c:v>3149.000000</c:v>
                </c:pt>
              </c:numCache>
            </c:numRef>
          </c:val>
        </c:ser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Months (2016)</a:t>
                </a:r>
              </a:p>
            </c:rich>
          </c:tx>
          <c:layout/>
          <c:overlay val="1"/>
        </c:title>
        <c:numFmt formatCode="General" sourceLinked="0"/>
        <c:majorTickMark val="in"/>
        <c:minorTickMark val="none"/>
        <c:tickLblPos val="low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title>
          <c:tx>
            <c:rich>
              <a:bodyPr rot="-540000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Number of Visitors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2"/>
        <c:crosses val="autoZero"/>
        <c:crossBetween val="between"/>
        <c:majorUnit val="1250"/>
        <c:minorUnit val="6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>
              <a:defRPr b="0" i="0" strike="noStrike" sz="5000" u="none">
                <a:solidFill>
                  <a:srgbClr val="57564B"/>
                </a:solidFill>
                <a:latin typeface="Hoefler Text"/>
              </a:defRPr>
            </a:pPr>
            <a:r>
              <a:rPr b="0" i="0" strike="noStrike" sz="5000" u="none">
                <a:solidFill>
                  <a:srgbClr val="57564B"/>
                </a:solidFill>
                <a:latin typeface="Hoefler Text"/>
              </a:rPr>
              <a:t>Most Visited Countries</a:t>
            </a:r>
          </a:p>
        </c:rich>
      </c:tx>
      <c:layout>
        <c:manualLayout>
          <c:xMode val="edge"/>
          <c:yMode val="edge"/>
          <c:x val="0.206125"/>
          <c:y val="0"/>
          <c:w val="0.58775"/>
          <c:h val="0.150769"/>
        </c:manualLayout>
      </c:layout>
      <c:overlay val="1"/>
      <c:spPr>
        <a:noFill/>
        <a:effectLst/>
      </c:spPr>
    </c:title>
    <c:autoTitleDeleted val="1"/>
    <c:plotArea>
      <c:layout>
        <c:manualLayout>
          <c:layoutTarget val="inner"/>
          <c:xMode val="edge"/>
          <c:yMode val="edge"/>
          <c:x val="0.197141"/>
          <c:y val="0.150769"/>
          <c:w val="0.797859"/>
          <c:h val="0.66826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49452" dir="5423390">
                        <a:srgbClr val="000000">
                          <a:alpha val="35425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PRT</c:v>
                </c:pt>
                <c:pt idx="1">
                  <c:v>GBR</c:v>
                </c:pt>
                <c:pt idx="2">
                  <c:v>FRA</c:v>
                </c:pt>
                <c:pt idx="3">
                  <c:v>ESP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27453.000000</c:v>
                </c:pt>
                <c:pt idx="1">
                  <c:v>10433.000000</c:v>
                </c:pt>
                <c:pt idx="2">
                  <c:v>8837.000000</c:v>
                </c:pt>
                <c:pt idx="3">
                  <c:v>7252.000000</c:v>
                </c:pt>
              </c:numCache>
            </c:numRef>
          </c:val>
        </c:ser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Countries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title>
          <c:tx>
            <c:rich>
              <a:bodyPr rot="-540000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Number of visitors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B8B8B8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2"/>
        <c:crosses val="autoZero"/>
        <c:crossBetween val="between"/>
        <c:majorUnit val="7500"/>
        <c:minorUnit val="375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15453"/>
          <c:y val="0.115453"/>
          <c:w val="0.769094"/>
          <c:h val="0.75659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5A7CA2">
                <a:alpha val="90000"/>
              </a:srgbClr>
            </a:solidFill>
            <a:ln w="12700" cap="flat">
              <a:noFill/>
              <a:miter lim="400000"/>
            </a:ln>
            <a:effectLst/>
          </c:spPr>
          <c:explosion val="5"/>
          <c:dPt>
            <c:idx val="0"/>
            <c:explosion val="5"/>
            <c:spPr>
              <a:solidFill>
                <a:srgbClr val="5A7CA2">
                  <a:alpha val="9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5"/>
            <c:spPr>
              <a:solidFill>
                <a:srgbClr val="789F46">
                  <a:alpha val="9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Pt>
            <c:idx val="2"/>
            <c:explosion val="5"/>
            <c:spPr>
              <a:solidFill>
                <a:srgbClr val="CFB245">
                  <a:alpha val="9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Pt>
            <c:idx val="3"/>
            <c:explosion val="5"/>
            <c:spPr>
              <a:solidFill>
                <a:srgbClr val="DB7C36">
                  <a:alpha val="90000"/>
                </a:srgbClr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in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numFmt formatCode="#,##0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in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2"/>
              <c:numFmt formatCode="#,##0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in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3"/>
              <c:numFmt formatCode="#,##0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inEnd"/>
              <c:showLegendKey val="0"/>
              <c:showVal val="1"/>
              <c:showCatName val="1"/>
              <c:showSerName val="0"/>
              <c:showPercent val="0"/>
              <c:showBubbleSize val="0"/>
            </c:dLbl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45838" dir="5400000">
                        <a:srgbClr val="000000">
                          <a:alpha val="35506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dLblPos val="in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noFill/>
                <a:ln w="6350" cap="flat">
                  <a:solidFill>
                    <a:srgbClr val="57564B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Sheet1!$B$1:$E$1</c:f>
              <c:strCache>
                <c:ptCount val="4"/>
                <c:pt idx="0">
                  <c:v>BB</c:v>
                </c:pt>
                <c:pt idx="1">
                  <c:v>SC</c:v>
                </c:pt>
                <c:pt idx="2">
                  <c:v>HB</c:v>
                </c:pt>
                <c:pt idx="3">
                  <c:v>FB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67978.000000</c:v>
                </c:pt>
                <c:pt idx="1">
                  <c:v>9481.000000</c:v>
                </c:pt>
                <c:pt idx="2">
                  <c:v>9085.000000</c:v>
                </c:pt>
                <c:pt idx="3">
                  <c:v>360.000000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223824"/>
          <c:y val="0.223824"/>
          <c:w val="0.552353"/>
          <c:h val="0.539853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explosion val="8"/>
          <c:dPt>
            <c:idx val="0"/>
            <c:explosion val="8"/>
            <c:spPr>
              <a:blipFill rotWithShape="1">
                <a:blip r:embed="rId2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sx="100000" sy="100000" kx="0" ky="0" algn="tl" rotWithShape="1" blurRad="50800" dist="25400" dir="5400000">
                  <a:srgbClr val="000000">
                    <a:alpha val="50000"/>
                  </a:srgbClr>
                </a:outerShdw>
              </a:effectLst>
            </c:spPr>
          </c:dPt>
          <c:dPt>
            <c:idx val="1"/>
            <c:explosion val="5"/>
            <c:spPr>
              <a:blipFill rotWithShape="1">
                <a:blip r:embed="rId3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sx="100000" sy="100000" kx="0" ky="0" algn="tl" rotWithShape="1" blurRad="50800" dist="25400" dir="5400000">
                  <a:srgbClr val="000000">
                    <a:alpha val="50000"/>
                  </a:srgbClr>
                </a:outerShdw>
              </a:effectLst>
            </c:spPr>
          </c:dPt>
          <c:dPt>
            <c:idx val="2"/>
            <c:explosion val="5"/>
            <c:spPr>
              <a:blipFill rotWithShape="1">
                <a:blip r:embed="rId4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sx="100000" sy="100000" kx="0" ky="0" algn="tl" rotWithShape="1" blurRad="50800" dist="25400" dir="5400000">
                  <a:srgbClr val="000000">
                    <a:alpha val="50000"/>
                  </a:srgbClr>
                </a:outerShdw>
              </a:effectLst>
            </c:spPr>
          </c:dPt>
          <c:dPt>
            <c:idx val="3"/>
            <c:explosion val="5"/>
            <c:spPr>
              <a:blipFill rotWithShape="1">
                <a:blip r:embed="rId5"/>
                <a:srcRect l="0" t="0" r="0" b="0"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sx="100000" sy="100000" kx="0" ky="0" algn="tl" rotWithShape="1" blurRad="50800" dist="25400" dir="5400000">
                  <a:srgbClr val="000000">
                    <a:alpha val="50000"/>
                  </a:srgbClr>
                </a:outerShdw>
              </a:effectLst>
            </c:spPr>
          </c:dPt>
          <c:dLbls>
            <c:dLbl>
              <c:idx val="0"/>
              <c:numFmt formatCode="#,##0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in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1"/>
              <c:numFmt formatCode="#,##0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in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2"/>
              <c:numFmt formatCode="#,##0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inEnd"/>
              <c:showLegendKey val="0"/>
              <c:showVal val="1"/>
              <c:showCatName val="1"/>
              <c:showSerName val="0"/>
              <c:showPercent val="0"/>
              <c:showBubbleSize val="0"/>
            </c:dLbl>
            <c:dLbl>
              <c:idx val="3"/>
              <c:numFmt formatCode="#,##0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FFFFFF"/>
                      </a:solidFill>
                      <a:effectLst>
                        <a:outerShdw sx="100000" sy="100000" kx="0" ky="0" algn="tl" rotWithShape="1" blurRad="127000" dist="45838" dir="5400000">
                          <a:srgbClr val="000000">
                            <a:alpha val="35506"/>
                          </a:srgbClr>
                        </a:outerShdw>
                      </a:effectLst>
                      <a:latin typeface="Hoefler Text"/>
                    </a:defRPr>
                  </a:pPr>
                </a:p>
              </c:txPr>
              <c:dLblPos val="inEnd"/>
              <c:showLegendKey val="0"/>
              <c:showVal val="1"/>
              <c:showCatName val="1"/>
              <c:showSerName val="0"/>
              <c:showPercent val="0"/>
              <c:showBubbleSize val="0"/>
            </c:dLbl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45838" dir="5400000">
                        <a:srgbClr val="000000">
                          <a:alpha val="35506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dLblPos val="in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noFill/>
                <a:ln w="6350" cap="flat">
                  <a:solidFill>
                    <a:srgbClr val="57564B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Sheet1!$B$1:$E$1</c:f>
              <c:strCache>
                <c:ptCount val="4"/>
                <c:pt idx="0">
                  <c:v>Transient</c:v>
                </c:pt>
                <c:pt idx="1">
                  <c:v>Transient-Party</c:v>
                </c:pt>
                <c:pt idx="2">
                  <c:v>Contract</c:v>
                </c:pt>
                <c:pt idx="3">
                  <c:v>Group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71986.000000</c:v>
                </c:pt>
                <c:pt idx="1">
                  <c:v>11727.000000</c:v>
                </c:pt>
                <c:pt idx="2">
                  <c:v>3139.000000</c:v>
                </c:pt>
                <c:pt idx="3">
                  <c:v>544.000000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view3D>
      <c:rotX val="-2"/>
      <c:hPercent val="68"/>
      <c:rotY val="7"/>
      <c:depthPercent val="31"/>
      <c:rAngAx val="0"/>
      <c:perspective val="30"/>
    </c:view3D>
    <c:floor>
      <c:spPr>
        <a:noFill/>
        <a:ln>
          <a:noFill/>
        </a:ln>
        <a:effectLst/>
        <a:sp3d/>
      </c:spPr>
    </c:floor>
    <c:sideWall>
      <c:spPr>
        <a:noFill/>
        <a:ln>
          <a:noFill/>
        </a:ln>
        <a:effectLst/>
        <a:sp3d/>
      </c:spPr>
    </c:sideWall>
    <c:backWall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>
              <a:outerShdw sx="100000" sy="100000" kx="0" ky="0" algn="tl" rotWithShape="1" blurRad="127000" dist="0" dir="7800000">
                <a:srgbClr val="000000">
                  <a:alpha val="50000"/>
                </a:srgbClr>
              </a:outerShdw>
            </a:effectLst>
            <a:sp3d prstMaterial="matte"/>
          </c:spPr>
          <c:invertIfNegative val="0"/>
          <c:pictureOptions>
            <c:pictureFormat val="stretch"/>
          </c:pictureOptions>
          <c:dLbls>
            <c:numFmt formatCode="#,##0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57564B"/>
                    </a:solidFill>
                    <a:effectLst>
                      <a:outerShdw sx="100000" sy="100000" kx="0" ky="0" algn="tl" rotWithShape="1" blurRad="127000" dist="49452" dir="5423390">
                        <a:srgbClr val="000000">
                          <a:alpha val="35425"/>
                        </a:srgbClr>
                      </a:outerShdw>
                    </a:effectLst>
                    <a:latin typeface="Hoefler Text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A</c:v>
                </c:pt>
                <c:pt idx="1">
                  <c:v>D</c:v>
                </c:pt>
                <c:pt idx="2">
                  <c:v>E</c:v>
                </c:pt>
                <c:pt idx="3">
                  <c:v>F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56552.000000</c:v>
                </c:pt>
                <c:pt idx="1">
                  <c:v>17400.000000</c:v>
                </c:pt>
                <c:pt idx="2">
                  <c:v>6049.000000</c:v>
                </c:pt>
                <c:pt idx="3">
                  <c:v>2823.000000</c:v>
                </c:pt>
              </c:numCache>
            </c:numRef>
          </c:val>
          <c:shape val="box"/>
        </c:ser>
        <c:gapWidth val="40"/>
        <c:gapDepth val="150"/>
        <c:shape val="box"/>
        <c:axId val="2094734552"/>
        <c:axId val="2094734553"/>
        <c:axId val="2094734554"/>
      </c:bar3D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Room Type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low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title>
          <c:tx>
            <c:rich>
              <a:bodyPr rot="-5400000"/>
              <a:lstStyle/>
              <a:p>
                <a:pPr>
                  <a:defRPr b="0" i="0" strike="noStrike" sz="3200" u="none">
                    <a:solidFill>
                      <a:srgbClr val="57564B"/>
                    </a:solidFill>
                    <a:latin typeface="Hoefler Text"/>
                  </a:defRPr>
                </a:pPr>
                <a:r>
                  <a:rPr b="0" i="0" strike="noStrike" sz="3200" u="none">
                    <a:solidFill>
                      <a:srgbClr val="57564B"/>
                    </a:solidFill>
                    <a:latin typeface="Hoefler Text"/>
                  </a:rPr>
                  <a:t>Number of rooms</a:t>
                </a:r>
              </a:p>
            </c:rich>
          </c:tx>
          <c:layout/>
          <c:overlay val="1"/>
        </c:title>
        <c:numFmt formatCode="General" sourceLinked="0"/>
        <c:majorTickMark val="none"/>
        <c:minorTickMark val="none"/>
        <c:tickLblPos val="high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57564B"/>
                </a:solidFill>
                <a:latin typeface="Hoefler Text"/>
              </a:defRPr>
            </a:pPr>
          </a:p>
        </c:txPr>
        <c:crossAx val="2094734552"/>
        <c:crosses val="autoZero"/>
        <c:crossBetween val="between"/>
        <c:majorUnit val="15000"/>
        <c:minorUnit val="7500"/>
      </c:valAx>
      <c:serAx>
        <c:axId val="2094734554"/>
        <c:scaling>
          <c:orientation val="minMax"/>
        </c:scaling>
        <c:delete val="0"/>
        <c:axPos val="b"/>
        <c:majorTickMark val="out"/>
        <c:minorTickMark val="none"/>
        <c:tickLblPos val="none"/>
        <c:spPr>
          <a:ln w="12700" cap="flat">
            <a:noFill/>
            <a:prstDash val="solid"/>
            <a:miter lim="400000"/>
          </a:ln>
        </c:spPr>
        <c:crossAx val="2094734553"/>
        <c:crosses val="autoZero"/>
        <c:tickLblSkip val="1"/>
      </c:ser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.tif>
</file>

<file path=ppt/media/image30.png>
</file>

<file path=ppt/media/image31.png>
</file>

<file path=ppt/media/image32.png>
</file>

<file path=ppt/media/image33.png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hape 1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"/>
          <p:cNvGrpSpPr/>
          <p:nvPr/>
        </p:nvGrpSpPr>
        <p:grpSpPr>
          <a:xfrm>
            <a:off x="5130800" y="6807200"/>
            <a:ext cx="14122400" cy="127000"/>
            <a:chOff x="0" y="0"/>
            <a:chExt cx="14122400" cy="127000"/>
          </a:xfrm>
        </p:grpSpPr>
        <p:pic>
          <p:nvPicPr>
            <p:cNvPr id="12" name="typesetflourish_shape_big.pdf" descr="typesetflourish_shape_big.pdf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845300" y="0"/>
              <a:ext cx="431800" cy="127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63500"/>
              <a:ext cx="6845300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0800000">
              <a:off x="7277100" y="63500"/>
              <a:ext cx="6845300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" name="Title Text"/>
          <p:cNvSpPr txBox="1"/>
          <p:nvPr>
            <p:ph type="title"/>
          </p:nvPr>
        </p:nvSpPr>
        <p:spPr>
          <a:xfrm>
            <a:off x="2095500" y="3213100"/>
            <a:ext cx="20193000" cy="35687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7" name="Body Level One…"/>
          <p:cNvSpPr txBox="1"/>
          <p:nvPr>
            <p:ph type="body" sz="quarter" idx="1"/>
          </p:nvPr>
        </p:nvSpPr>
        <p:spPr>
          <a:xfrm>
            <a:off x="2095500" y="7086600"/>
            <a:ext cx="20193000" cy="17907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1pPr>
            <a:lvl2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2pPr>
            <a:lvl3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3pPr>
            <a:lvl4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4pPr>
            <a:lvl5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xfrm>
            <a:off x="12033677" y="13195300"/>
            <a:ext cx="340462" cy="4826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8001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46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7" name="“Type a quote here.”"/>
          <p:cNvSpPr txBox="1"/>
          <p:nvPr>
            <p:ph type="body" sz="quarter" idx="22"/>
          </p:nvPr>
        </p:nvSpPr>
        <p:spPr>
          <a:xfrm>
            <a:off x="2387600" y="6089650"/>
            <a:ext cx="19621500" cy="8001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4600"/>
              </a:spcBef>
              <a:buSzTx/>
              <a:buNone/>
              <a:defRPr sz="46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12033677" y="12941300"/>
            <a:ext cx="340462" cy="482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Image"/>
          <p:cNvSpPr/>
          <p:nvPr>
            <p:ph type="pic" idx="21"/>
          </p:nvPr>
        </p:nvSpPr>
        <p:spPr>
          <a:xfrm>
            <a:off x="0" y="-3517363"/>
            <a:ext cx="26012869" cy="1783304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12033677" y="12941300"/>
            <a:ext cx="340462" cy="4826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lide Number"/>
          <p:cNvSpPr txBox="1"/>
          <p:nvPr>
            <p:ph type="sldNum" sz="quarter" idx="2"/>
          </p:nvPr>
        </p:nvSpPr>
        <p:spPr>
          <a:xfrm>
            <a:off x="12033677" y="12941300"/>
            <a:ext cx="340462" cy="482600"/>
          </a:xfrm>
          <a:prstGeom prst="rect">
            <a:avLst/>
          </a:prstGeom>
        </p:spPr>
        <p:txBody>
          <a:bodyPr anchor="ctr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"/>
          <p:cNvGrpSpPr/>
          <p:nvPr/>
        </p:nvGrpSpPr>
        <p:grpSpPr>
          <a:xfrm>
            <a:off x="5130800" y="2908300"/>
            <a:ext cx="14122400" cy="127000"/>
            <a:chOff x="0" y="0"/>
            <a:chExt cx="14122400" cy="127000"/>
          </a:xfrm>
        </p:grpSpPr>
        <p:pic>
          <p:nvPicPr>
            <p:cNvPr id="25" name="typesetflourish_shape_big.pdf" descr="typesetflourish_shape_big.pdf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845300" y="0"/>
              <a:ext cx="431800" cy="127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63500"/>
              <a:ext cx="6845300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0800000">
              <a:off x="7277100" y="63500"/>
              <a:ext cx="6845300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" name="Image"/>
          <p:cNvSpPr/>
          <p:nvPr>
            <p:ph type="pic" idx="21"/>
          </p:nvPr>
        </p:nvSpPr>
        <p:spPr>
          <a:xfrm>
            <a:off x="3009900" y="381000"/>
            <a:ext cx="18415000" cy="1262434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0" name="Title Text"/>
          <p:cNvSpPr txBox="1"/>
          <p:nvPr>
            <p:ph type="title"/>
          </p:nvPr>
        </p:nvSpPr>
        <p:spPr>
          <a:xfrm>
            <a:off x="1587500" y="1143000"/>
            <a:ext cx="21209000" cy="1612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sz="quarter" idx="1"/>
          </p:nvPr>
        </p:nvSpPr>
        <p:spPr>
          <a:xfrm>
            <a:off x="1587500" y="3200400"/>
            <a:ext cx="212090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1pPr>
            <a:lvl2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2pPr>
            <a:lvl3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3pPr>
            <a:lvl4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4pPr>
            <a:lvl5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xfrm>
            <a:off x="12033677" y="13195300"/>
            <a:ext cx="340462" cy="4826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xfrm>
            <a:off x="2095500" y="5080000"/>
            <a:ext cx="20193000" cy="3568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2033677" y="12941300"/>
            <a:ext cx="340462" cy="482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"/>
          <p:cNvGrpSpPr/>
          <p:nvPr/>
        </p:nvGrpSpPr>
        <p:grpSpPr>
          <a:xfrm>
            <a:off x="3911600" y="6794500"/>
            <a:ext cx="6146800" cy="127000"/>
            <a:chOff x="0" y="0"/>
            <a:chExt cx="6146800" cy="127000"/>
          </a:xfrm>
        </p:grpSpPr>
        <p:pic>
          <p:nvPicPr>
            <p:cNvPr id="47" name="typesetflourish_shape_big.pdf" descr="typesetflourish_shape_big.pdf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857500" y="0"/>
              <a:ext cx="431800" cy="127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8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50800"/>
              <a:ext cx="2857500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9" name="typesetflourish_line.pdf" descr="typesetflourish_line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10800000">
              <a:off x="3289300" y="50800"/>
              <a:ext cx="2857500" cy="1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1" name="Image"/>
          <p:cNvSpPr/>
          <p:nvPr>
            <p:ph type="pic" sz="half" idx="21"/>
          </p:nvPr>
        </p:nvSpPr>
        <p:spPr>
          <a:xfrm>
            <a:off x="12491412" y="2197100"/>
            <a:ext cx="13228767" cy="906893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Title Text"/>
          <p:cNvSpPr txBox="1"/>
          <p:nvPr>
            <p:ph type="title"/>
          </p:nvPr>
        </p:nvSpPr>
        <p:spPr>
          <a:xfrm>
            <a:off x="2095500" y="2133600"/>
            <a:ext cx="9766300" cy="4470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53" name="Body Level One…"/>
          <p:cNvSpPr txBox="1"/>
          <p:nvPr>
            <p:ph type="body" sz="quarter" idx="1"/>
          </p:nvPr>
        </p:nvSpPr>
        <p:spPr>
          <a:xfrm>
            <a:off x="2095500" y="7112000"/>
            <a:ext cx="9766300" cy="42545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1pPr>
            <a:lvl2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2pPr>
            <a:lvl3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3pPr>
            <a:lvl4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4pPr>
            <a:lvl5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5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xfrm>
            <a:off x="12033677" y="13195300"/>
            <a:ext cx="340462" cy="4826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xfrm>
            <a:off x="12033677" y="12941300"/>
            <a:ext cx="340462" cy="482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Image"/>
          <p:cNvSpPr/>
          <p:nvPr>
            <p:ph type="pic" idx="21"/>
          </p:nvPr>
        </p:nvSpPr>
        <p:spPr>
          <a:xfrm>
            <a:off x="12954000" y="2462996"/>
            <a:ext cx="14008100" cy="960321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0" name="Body Level One…"/>
          <p:cNvSpPr txBox="1"/>
          <p:nvPr>
            <p:ph type="body" sz="half" idx="1"/>
          </p:nvPr>
        </p:nvSpPr>
        <p:spPr>
          <a:xfrm>
            <a:off x="1587500" y="3873500"/>
            <a:ext cx="10160000" cy="83820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600"/>
              </a:spcBef>
              <a:buBlip>
                <a:blip r:embed="rId2"/>
              </a:buBlip>
              <a:defRPr sz="4600"/>
            </a:lvl1pPr>
            <a:lvl2pPr marL="1117600" indent="-558800">
              <a:spcBef>
                <a:spcPts val="4600"/>
              </a:spcBef>
              <a:buBlip>
                <a:blip r:embed="rId2"/>
              </a:buBlip>
              <a:defRPr sz="4600"/>
            </a:lvl2pPr>
            <a:lvl3pPr marL="1676400" indent="-558800">
              <a:spcBef>
                <a:spcPts val="4600"/>
              </a:spcBef>
              <a:buBlip>
                <a:blip r:embed="rId2"/>
              </a:buBlip>
              <a:defRPr sz="4600"/>
            </a:lvl3pPr>
            <a:lvl4pPr marL="2235200" indent="-558800">
              <a:spcBef>
                <a:spcPts val="4600"/>
              </a:spcBef>
              <a:buBlip>
                <a:blip r:embed="rId2"/>
              </a:buBlip>
              <a:defRPr sz="4600"/>
            </a:lvl4pPr>
            <a:lvl5pPr marL="2794000" indent="-558800">
              <a:spcBef>
                <a:spcPts val="4600"/>
              </a:spcBef>
              <a:buBlip>
                <a:blip r:embed="rId2"/>
              </a:buBlip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33677" y="12941300"/>
            <a:ext cx="340462" cy="482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Body Level One…"/>
          <p:cNvSpPr txBox="1"/>
          <p:nvPr>
            <p:ph type="body" idx="1"/>
          </p:nvPr>
        </p:nvSpPr>
        <p:spPr>
          <a:xfrm>
            <a:off x="1587500" y="1155700"/>
            <a:ext cx="21209000" cy="11366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xfrm>
            <a:off x="12033677" y="12941300"/>
            <a:ext cx="340462" cy="482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Image"/>
          <p:cNvSpPr/>
          <p:nvPr>
            <p:ph type="pic" sz="half" idx="21"/>
          </p:nvPr>
        </p:nvSpPr>
        <p:spPr>
          <a:xfrm>
            <a:off x="12293600" y="6311900"/>
            <a:ext cx="10579100" cy="70527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7" name="Image"/>
          <p:cNvSpPr/>
          <p:nvPr>
            <p:ph type="pic" sz="half" idx="22"/>
          </p:nvPr>
        </p:nvSpPr>
        <p:spPr>
          <a:xfrm>
            <a:off x="12674600" y="520700"/>
            <a:ext cx="10160000" cy="67733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Image"/>
          <p:cNvSpPr/>
          <p:nvPr>
            <p:ph type="pic" idx="23"/>
          </p:nvPr>
        </p:nvSpPr>
        <p:spPr>
          <a:xfrm>
            <a:off x="1549400" y="-88900"/>
            <a:ext cx="10160000" cy="1524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12033677" y="13195300"/>
            <a:ext cx="340462" cy="482600"/>
          </a:xfrm>
          <a:prstGeom prst="rect">
            <a:avLst/>
          </a:prstGeom>
          <a:noFill/>
        </p:spPr>
        <p:txBody>
          <a:bodyPr anchor="b"/>
          <a:lstStyle>
            <a:lvl1pPr>
              <a:defRPr>
                <a:solidFill>
                  <a:srgbClr val="FAEF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20700" y="3429000"/>
            <a:ext cx="23342600" cy="0"/>
          </a:xfrm>
          <a:prstGeom prst="line">
            <a:avLst/>
          </a:prstGeom>
          <a:ln w="12700">
            <a:solidFill>
              <a:srgbClr val="998074">
                <a:alpha val="75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587500" y="1143000"/>
            <a:ext cx="21209000" cy="177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1587500" y="3873500"/>
            <a:ext cx="21209000" cy="889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039600" y="12941300"/>
            <a:ext cx="340462" cy="482600"/>
          </a:xfrm>
          <a:prstGeom prst="rect">
            <a:avLst/>
          </a:prstGeom>
          <a:gradFill>
            <a:gsLst>
              <a:gs pos="0">
                <a:srgbClr val="FDEFE1"/>
              </a:gs>
              <a:gs pos="100000">
                <a:srgbClr val="FAECDB"/>
              </a:gs>
            </a:gsLst>
            <a:lin ang="5400000"/>
          </a:gradFill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503B28"/>
                </a:solidFill>
                <a:latin typeface="Bodoni SvtyTwo OS ITC TT-BookIt"/>
                <a:ea typeface="Bodoni SvtyTwo OS ITC TT-BookIt"/>
                <a:cs typeface="Bodoni SvtyTwo OS ITC TT-BookIt"/>
                <a:sym typeface="Bodoni SvtyTwo OS ITC TT-BookI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8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 Plain:1.0"/>
        </a:defRPr>
      </a:lvl1pPr>
      <a:lvl2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8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 Plain:1.0"/>
        </a:defRPr>
      </a:lvl2pPr>
      <a:lvl3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8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 Plain:1.0"/>
        </a:defRPr>
      </a:lvl3pPr>
      <a:lvl4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8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 Plain:1.0"/>
        </a:defRPr>
      </a:lvl4pPr>
      <a:lvl5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8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 Plain:1.0"/>
        </a:defRPr>
      </a:lvl5pPr>
      <a:lvl6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8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 Plain:1.0"/>
        </a:defRPr>
      </a:lvl6pPr>
      <a:lvl7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8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 Plain:1.0"/>
        </a:defRPr>
      </a:lvl7pPr>
      <a:lvl8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8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 Plain:1.0"/>
        </a:defRPr>
      </a:lvl8pPr>
      <a:lvl9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800" u="none">
          <a:solidFill>
            <a:srgbClr val="000000"/>
          </a:solidFill>
          <a:uFillTx/>
          <a:latin typeface="+mn-lt"/>
          <a:ea typeface="+mn-ea"/>
          <a:cs typeface="+mn-cs"/>
          <a:sym typeface="Academy Engraved LET Plain:1.0"/>
        </a:defRPr>
      </a:lvl9pPr>
    </p:titleStyle>
    <p:bodyStyle>
      <a:lvl1pPr marL="635000" marR="0" indent="-635000" algn="l" defTabSz="825500" rtl="0" latinLnBrk="0">
        <a:lnSpc>
          <a:spcPct val="110000"/>
        </a:lnSpc>
        <a:spcBef>
          <a:spcPts val="77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56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1pPr>
      <a:lvl2pPr marL="1270000" marR="0" indent="-635000" algn="l" defTabSz="825500" rtl="0" latinLnBrk="0">
        <a:lnSpc>
          <a:spcPct val="110000"/>
        </a:lnSpc>
        <a:spcBef>
          <a:spcPts val="77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56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2pPr>
      <a:lvl3pPr marL="1905000" marR="0" indent="-635000" algn="l" defTabSz="825500" rtl="0" latinLnBrk="0">
        <a:lnSpc>
          <a:spcPct val="110000"/>
        </a:lnSpc>
        <a:spcBef>
          <a:spcPts val="77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56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3pPr>
      <a:lvl4pPr marL="2540000" marR="0" indent="-635000" algn="l" defTabSz="825500" rtl="0" latinLnBrk="0">
        <a:lnSpc>
          <a:spcPct val="110000"/>
        </a:lnSpc>
        <a:spcBef>
          <a:spcPts val="77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56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4pPr>
      <a:lvl5pPr marL="3175000" marR="0" indent="-635000" algn="l" defTabSz="825500" rtl="0" latinLnBrk="0">
        <a:lnSpc>
          <a:spcPct val="110000"/>
        </a:lnSpc>
        <a:spcBef>
          <a:spcPts val="77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56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5pPr>
      <a:lvl6pPr marL="3810000" marR="0" indent="-635000" algn="l" defTabSz="825500" rtl="0" latinLnBrk="0">
        <a:lnSpc>
          <a:spcPct val="110000"/>
        </a:lnSpc>
        <a:spcBef>
          <a:spcPts val="77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56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6pPr>
      <a:lvl7pPr marL="4445000" marR="0" indent="-635000" algn="l" defTabSz="825500" rtl="0" latinLnBrk="0">
        <a:lnSpc>
          <a:spcPct val="110000"/>
        </a:lnSpc>
        <a:spcBef>
          <a:spcPts val="77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56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7pPr>
      <a:lvl8pPr marL="5080000" marR="0" indent="-635000" algn="l" defTabSz="825500" rtl="0" latinLnBrk="0">
        <a:lnSpc>
          <a:spcPct val="110000"/>
        </a:lnSpc>
        <a:spcBef>
          <a:spcPts val="77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56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8pPr>
      <a:lvl9pPr marL="5715000" marR="0" indent="-635000" algn="l" defTabSz="825500" rtl="0" latinLnBrk="0">
        <a:lnSpc>
          <a:spcPct val="110000"/>
        </a:lnSpc>
        <a:spcBef>
          <a:spcPts val="7700"/>
        </a:spcBef>
        <a:spcAft>
          <a:spcPts val="0"/>
        </a:spcAft>
        <a:buClrTx/>
        <a:buSzPct val="45000"/>
        <a:buFontTx/>
        <a:buBlip>
          <a:blip r:embed="rId3"/>
        </a:buBlip>
        <a:tabLst/>
        <a:defRPr b="0" baseline="0" cap="none" i="0" spc="0" strike="noStrike" sz="5600" u="none">
          <a:solidFill>
            <a:srgbClr val="57554B"/>
          </a:solidFill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odoni SvtyTwo OS ITC TT-BookI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3" Type="http://schemas.openxmlformats.org/officeDocument/2006/relationships/chart" Target="../charts/chart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chart" Target="../charts/char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chart" Target="../charts/chart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3" Type="http://schemas.openxmlformats.org/officeDocument/2006/relationships/chart" Target="../charts/chart8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3" Type="http://schemas.openxmlformats.org/officeDocument/2006/relationships/chart" Target="../charts/chart9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3" Type="http://schemas.openxmlformats.org/officeDocument/2006/relationships/chart" Target="../charts/chart10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1.png"/><Relationship Id="rId7" Type="http://schemas.openxmlformats.org/officeDocument/2006/relationships/image" Target="../media/image5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"/><Relationship Id="rId3" Type="http://schemas.openxmlformats.org/officeDocument/2006/relationships/image" Target="../media/image7.tif"/><Relationship Id="rId4" Type="http://schemas.openxmlformats.org/officeDocument/2006/relationships/image" Target="../media/image8.tif"/><Relationship Id="rId5" Type="http://schemas.openxmlformats.org/officeDocument/2006/relationships/image" Target="../media/image9.tif"/><Relationship Id="rId6" Type="http://schemas.openxmlformats.org/officeDocument/2006/relationships/image" Target="../media/image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1.xml"/><Relationship Id="rId3" Type="http://schemas.openxmlformats.org/officeDocument/2006/relationships/image" Target="../media/image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Relationship Id="rId3" Type="http://schemas.openxmlformats.org/officeDocument/2006/relationships/image" Target="../media/image1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holiday-weather.com/algarve/averages/" TargetMode="External"/><Relationship Id="rId3" Type="http://schemas.openxmlformats.org/officeDocument/2006/relationships/hyperlink" Target="https://www.holiday-weather.com/london/averages/" TargetMode="External"/><Relationship Id="rId4" Type="http://schemas.openxmlformats.org/officeDocument/2006/relationships/hyperlink" Target="https://www.theportugalnews.com/news/portugals-7bn-climate-change-bill/40860#:~:text=In%20terms%20of%20the%20effects,by%20temperatures%20reached%20in%201989" TargetMode="External"/><Relationship Id="rId5" Type="http://schemas.openxmlformats.org/officeDocument/2006/relationships/hyperlink" Target="https://doi.org/10.1016/j.ijgfs.2017.01.003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chart" Target="../charts/char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chart" Target="../charts/char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chart" Target="../charts/chart3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chart" Target="../charts/char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395200" y="7073900"/>
            <a:ext cx="10693400" cy="5600700"/>
          </a:xfrm>
          <a:prstGeom prst="rect">
            <a:avLst/>
          </a:prstGeom>
        </p:spPr>
      </p:pic>
      <p:pic>
        <p:nvPicPr>
          <p:cNvPr id="133" name="Image" descr="Image"/>
          <p:cNvPicPr>
            <a:picLocks noChangeAspect="0"/>
          </p:cNvPicPr>
          <p:nvPr>
            <p:ph type="pic" idx="22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95200" y="1143000"/>
            <a:ext cx="10693400" cy="5600701"/>
          </a:xfrm>
          <a:prstGeom prst="rect">
            <a:avLst/>
          </a:prstGeom>
        </p:spPr>
      </p:pic>
      <p:pic>
        <p:nvPicPr>
          <p:cNvPr id="134" name="Image" descr="Image"/>
          <p:cNvPicPr>
            <a:picLocks noChangeAspect="0"/>
          </p:cNvPicPr>
          <p:nvPr>
            <p:ph type="pic" idx="23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171580" y="1133682"/>
            <a:ext cx="10890240" cy="8957227"/>
          </a:xfrm>
          <a:prstGeom prst="rect">
            <a:avLst/>
          </a:prstGeom>
        </p:spPr>
      </p:pic>
      <p:sp>
        <p:nvSpPr>
          <p:cNvPr id="135" name="Exploratory Analysis"/>
          <p:cNvSpPr txBox="1"/>
          <p:nvPr/>
        </p:nvSpPr>
        <p:spPr>
          <a:xfrm>
            <a:off x="1264286" y="10020519"/>
            <a:ext cx="10704828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8500"/>
            </a:lvl1pPr>
          </a:lstStyle>
          <a:p>
            <a:pPr/>
            <a:r>
              <a:t>Exploratory Analysis</a:t>
            </a:r>
          </a:p>
        </p:txBody>
      </p:sp>
      <p:sp>
        <p:nvSpPr>
          <p:cNvPr id="136" name="Youpele Michael"/>
          <p:cNvSpPr txBox="1"/>
          <p:nvPr/>
        </p:nvSpPr>
        <p:spPr>
          <a:xfrm>
            <a:off x="4585190" y="11577983"/>
            <a:ext cx="4063020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900">
                <a:latin typeface="Snell Roundhand"/>
                <a:ea typeface="Snell Roundhand"/>
                <a:cs typeface="Snell Roundhand"/>
                <a:sym typeface="Snell Roundhand"/>
              </a:defRPr>
            </a:lvl1pPr>
          </a:lstStyle>
          <a:p>
            <a:pPr/>
            <a:r>
              <a:t>Youpele Michael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170454893_warm_800x1200.jpeg" descr="170454893_warm_800x1200.jpe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600" y="3746500"/>
            <a:ext cx="10185400" cy="8648700"/>
          </a:xfrm>
          <a:prstGeom prst="rect">
            <a:avLst/>
          </a:prstGeom>
        </p:spPr>
      </p:pic>
      <p:sp>
        <p:nvSpPr>
          <p:cNvPr id="170" name="Exploratory Analysis: Year and mon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86104">
              <a:defRPr sz="6957"/>
            </a:lvl1pPr>
          </a:lstStyle>
          <a:p>
            <a:pPr/>
            <a:r>
              <a:t>Exploratory Analysis: Year and month</a:t>
            </a:r>
          </a:p>
        </p:txBody>
      </p:sp>
      <p:graphicFrame>
        <p:nvGraphicFramePr>
          <p:cNvPr id="171" name="2D Column Chart"/>
          <p:cNvGraphicFramePr/>
          <p:nvPr/>
        </p:nvGraphicFramePr>
        <p:xfrm>
          <a:off x="1153817" y="4086213"/>
          <a:ext cx="10631121" cy="752475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600" y="3740150"/>
            <a:ext cx="10185400" cy="8648700"/>
          </a:xfrm>
          <a:prstGeom prst="rect">
            <a:avLst/>
          </a:prstGeom>
        </p:spPr>
      </p:pic>
      <p:sp>
        <p:nvSpPr>
          <p:cNvPr id="174" name="Exploratory Analysis: count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26440">
              <a:defRPr sz="8624"/>
            </a:lvl1pPr>
          </a:lstStyle>
          <a:p>
            <a:pPr/>
            <a:r>
              <a:t>Exploratory Analysis: country</a:t>
            </a:r>
          </a:p>
        </p:txBody>
      </p:sp>
      <p:graphicFrame>
        <p:nvGraphicFramePr>
          <p:cNvPr id="175" name="Most Visited Countries"/>
          <p:cNvGraphicFramePr/>
          <p:nvPr/>
        </p:nvGraphicFramePr>
        <p:xfrm>
          <a:off x="1232052" y="4291365"/>
          <a:ext cx="10870896" cy="825500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599" y="3937000"/>
            <a:ext cx="10185400" cy="8451850"/>
          </a:xfrm>
          <a:prstGeom prst="rect">
            <a:avLst/>
          </a:prstGeom>
        </p:spPr>
      </p:pic>
      <p:sp>
        <p:nvSpPr>
          <p:cNvPr id="178" name="Exploratory Analysis: Me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Exploratory Analysis: Meal</a:t>
            </a:r>
          </a:p>
        </p:txBody>
      </p:sp>
      <p:graphicFrame>
        <p:nvGraphicFramePr>
          <p:cNvPr id="179" name="2D Pie Chart"/>
          <p:cNvGraphicFramePr/>
          <p:nvPr/>
        </p:nvGraphicFramePr>
        <p:xfrm>
          <a:off x="1845596" y="3163437"/>
          <a:ext cx="10486167" cy="10486167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599" y="3936999"/>
            <a:ext cx="10185401" cy="8451851"/>
          </a:xfrm>
          <a:prstGeom prst="rect">
            <a:avLst/>
          </a:prstGeom>
        </p:spPr>
      </p:pic>
      <p:sp>
        <p:nvSpPr>
          <p:cNvPr id="182" name="Exploratory Analysis: customer typ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10870">
              <a:defRPr sz="7252"/>
            </a:lvl1pPr>
          </a:lstStyle>
          <a:p>
            <a:pPr/>
            <a:r>
              <a:t>Exploratory Analysis: customer type</a:t>
            </a:r>
          </a:p>
        </p:txBody>
      </p:sp>
      <p:graphicFrame>
        <p:nvGraphicFramePr>
          <p:cNvPr id="183" name="2D Pie Chart"/>
          <p:cNvGraphicFramePr/>
          <p:nvPr/>
        </p:nvGraphicFramePr>
        <p:xfrm>
          <a:off x="-392575" y="1401824"/>
          <a:ext cx="15037135" cy="1503713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599" y="3937000"/>
            <a:ext cx="10185401" cy="8451850"/>
          </a:xfrm>
          <a:prstGeom prst="rect">
            <a:avLst/>
          </a:prstGeom>
        </p:spPr>
      </p:pic>
      <p:sp>
        <p:nvSpPr>
          <p:cNvPr id="186" name="Exploratory Analysis: Reserved Roo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02615">
              <a:defRPr sz="7154"/>
            </a:lvl1pPr>
          </a:lstStyle>
          <a:p>
            <a:pPr/>
            <a:r>
              <a:t>Exploratory Analysis: Reserved Room</a:t>
            </a:r>
          </a:p>
        </p:txBody>
      </p:sp>
      <p:graphicFrame>
        <p:nvGraphicFramePr>
          <p:cNvPr id="187" name="3D Column Chart"/>
          <p:cNvGraphicFramePr/>
          <p:nvPr/>
        </p:nvGraphicFramePr>
        <p:xfrm>
          <a:off x="892068" y="4114449"/>
          <a:ext cx="11550864" cy="8096952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599" y="3937000"/>
            <a:ext cx="10185401" cy="8451850"/>
          </a:xfrm>
          <a:prstGeom prst="rect">
            <a:avLst/>
          </a:prstGeom>
        </p:spPr>
      </p:pic>
      <p:sp>
        <p:nvSpPr>
          <p:cNvPr id="190" name="Exploratory Analysis: Parking spa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10870">
              <a:defRPr sz="7252"/>
            </a:lvl1pPr>
          </a:lstStyle>
          <a:p>
            <a:pPr/>
            <a:r>
              <a:t>Exploratory Analysis: Parking spaces</a:t>
            </a:r>
          </a:p>
        </p:txBody>
      </p:sp>
      <p:graphicFrame>
        <p:nvGraphicFramePr>
          <p:cNvPr id="191" name="3D Column Chart"/>
          <p:cNvGraphicFramePr/>
          <p:nvPr/>
        </p:nvGraphicFramePr>
        <p:xfrm>
          <a:off x="1532402" y="3936999"/>
          <a:ext cx="10270196" cy="7997966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15812" y="2120900"/>
            <a:ext cx="8788401" cy="9474200"/>
          </a:xfrm>
          <a:prstGeom prst="rect">
            <a:avLst/>
          </a:prstGeom>
        </p:spPr>
      </p:pic>
      <p:sp>
        <p:nvSpPr>
          <p:cNvPr id="194" name="Hypothe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Hypotheses</a:t>
            </a:r>
          </a:p>
        </p:txBody>
      </p:sp>
      <p:sp>
        <p:nvSpPr>
          <p:cNvPr id="195" name="Hypothesis 1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Hypothesis 1</a:t>
            </a:r>
          </a:p>
          <a:p>
            <a:pPr/>
            <a:r>
              <a:t>Hypothesis 11</a:t>
            </a:r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9713" t="0" r="9713" b="0"/>
          <a:stretch>
            <a:fillRect/>
          </a:stretch>
        </p:blipFill>
        <p:spPr>
          <a:xfrm>
            <a:off x="13195299" y="3987800"/>
            <a:ext cx="5080001" cy="4200652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Hypothesis 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Hypothesis I</a:t>
            </a:r>
          </a:p>
        </p:txBody>
      </p:sp>
      <p:pic>
        <p:nvPicPr>
          <p:cNvPr id="199" name="Image" descr="Image"/>
          <p:cNvPicPr>
            <a:picLocks noChangeAspect="0"/>
          </p:cNvPicPr>
          <p:nvPr/>
        </p:nvPicPr>
        <p:blipFill>
          <a:blip r:embed="rId3">
            <a:extLst/>
          </a:blip>
          <a:srcRect l="0" t="21204" r="0" b="21204"/>
          <a:stretch>
            <a:fillRect/>
          </a:stretch>
        </p:blipFill>
        <p:spPr>
          <a:xfrm>
            <a:off x="18185005" y="3993807"/>
            <a:ext cx="4862588" cy="42006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0291" t="0" r="10291" b="0"/>
          <a:stretch>
            <a:fillRect/>
          </a:stretch>
        </p:blipFill>
        <p:spPr>
          <a:xfrm>
            <a:off x="9365452" y="8187273"/>
            <a:ext cx="5080001" cy="426438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" descr="Image"/>
          <p:cNvPicPr>
            <a:picLocks noChangeAspect="0"/>
          </p:cNvPicPr>
          <p:nvPr/>
        </p:nvPicPr>
        <p:blipFill>
          <a:blip r:embed="rId5">
            <a:extLst/>
          </a:blip>
          <a:srcRect l="17729" t="0" r="17729" b="0"/>
          <a:stretch>
            <a:fillRect/>
          </a:stretch>
        </p:blipFill>
        <p:spPr>
          <a:xfrm>
            <a:off x="14438635" y="8187273"/>
            <a:ext cx="4864031" cy="426442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Portugal is the most visited country because:…"/>
          <p:cNvSpPr txBox="1"/>
          <p:nvPr/>
        </p:nvSpPr>
        <p:spPr>
          <a:xfrm>
            <a:off x="1404700" y="3926264"/>
            <a:ext cx="11256928" cy="779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130000"/>
              </a:lnSpc>
            </a:pPr>
            <a:r>
              <a:t>Portugal is the most visited country because:</a:t>
            </a:r>
          </a:p>
          <a:p>
            <a:pPr marL="566964" indent="-566964" algn="l">
              <a:lnSpc>
                <a:spcPct val="130000"/>
              </a:lnSpc>
              <a:buSzPct val="45000"/>
              <a:buBlip>
                <a:blip r:embed="rId6"/>
              </a:buBlip>
            </a:pPr>
            <a:r>
              <a:t>The temperature, [1-3]</a:t>
            </a:r>
          </a:p>
          <a:p>
            <a:pPr marL="566964" indent="-566964" algn="l">
              <a:lnSpc>
                <a:spcPct val="130000"/>
              </a:lnSpc>
              <a:buSzPct val="45000"/>
              <a:buBlip>
                <a:blip r:embed="rId6"/>
              </a:buBlip>
            </a:pPr>
            <a:r>
              <a:t>Proximity to the sea…, beaches, </a:t>
            </a:r>
          </a:p>
          <a:p>
            <a:pPr marL="566964" indent="-566964" algn="l">
              <a:lnSpc>
                <a:spcPct val="130000"/>
              </a:lnSpc>
              <a:buSzPct val="45000"/>
              <a:buBlip>
                <a:blip r:embed="rId6"/>
              </a:buBlip>
            </a:pPr>
            <a:r>
              <a:t>Hotel cost, </a:t>
            </a:r>
          </a:p>
          <a:p>
            <a:pPr marL="566964" indent="-566964" algn="l">
              <a:lnSpc>
                <a:spcPct val="130000"/>
              </a:lnSpc>
              <a:buSzPct val="45000"/>
              <a:buBlip>
                <a:blip r:embed="rId6"/>
              </a:buBlip>
            </a:pPr>
            <a:r>
              <a:t>Cost of living,</a:t>
            </a:r>
          </a:p>
          <a:p>
            <a:pPr marL="566964" indent="-566964" algn="l">
              <a:lnSpc>
                <a:spcPct val="130000"/>
              </a:lnSpc>
              <a:buSzPct val="45000"/>
              <a:buBlip>
                <a:blip r:embed="rId6"/>
              </a:buBlip>
            </a:pPr>
            <a:r>
              <a:t>Population density,</a:t>
            </a:r>
          </a:p>
          <a:p>
            <a:pPr marL="566964" indent="-566964" algn="l">
              <a:lnSpc>
                <a:spcPct val="130000"/>
              </a:lnSpc>
              <a:buSzPct val="45000"/>
              <a:buBlip>
                <a:blip r:embed="rId6"/>
              </a:buBlip>
            </a:pPr>
            <a:r>
              <a:t>Tourism policy, etc [4]</a:t>
            </a:r>
          </a:p>
        </p:txBody>
      </p:sp>
      <p:pic>
        <p:nvPicPr>
          <p:cNvPr id="203" name="Image" descr="Image"/>
          <p:cNvPicPr>
            <a:picLocks noChangeAspect="0"/>
          </p:cNvPicPr>
          <p:nvPr/>
        </p:nvPicPr>
        <p:blipFill>
          <a:blip r:embed="rId7">
            <a:extLst/>
          </a:blip>
          <a:srcRect l="0" t="20775" r="0" b="20775"/>
          <a:stretch>
            <a:fillRect/>
          </a:stretch>
        </p:blipFill>
        <p:spPr>
          <a:xfrm>
            <a:off x="18808971" y="8187273"/>
            <a:ext cx="4864031" cy="4264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4645" r="0" b="25596"/>
          <a:stretch>
            <a:fillRect/>
          </a:stretch>
        </p:blipFill>
        <p:spPr>
          <a:xfrm>
            <a:off x="13195299" y="3987800"/>
            <a:ext cx="5080001" cy="4200652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Hypothesis I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Hypothesis II</a:t>
            </a:r>
          </a:p>
        </p:txBody>
      </p:sp>
      <p:pic>
        <p:nvPicPr>
          <p:cNvPr id="207" name="Image" descr="Image"/>
          <p:cNvPicPr>
            <a:picLocks noChangeAspect="0"/>
          </p:cNvPicPr>
          <p:nvPr/>
        </p:nvPicPr>
        <p:blipFill>
          <a:blip r:embed="rId3">
            <a:extLst/>
          </a:blip>
          <a:srcRect l="754" t="0" r="22121" b="0"/>
          <a:stretch>
            <a:fillRect/>
          </a:stretch>
        </p:blipFill>
        <p:spPr>
          <a:xfrm>
            <a:off x="18185006" y="3993806"/>
            <a:ext cx="4862587" cy="42006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0" t="34244" r="0" b="2817"/>
          <a:stretch>
            <a:fillRect/>
          </a:stretch>
        </p:blipFill>
        <p:spPr>
          <a:xfrm>
            <a:off x="13195299" y="8199037"/>
            <a:ext cx="5080001" cy="426438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" descr="Image"/>
          <p:cNvPicPr>
            <a:picLocks noChangeAspect="0"/>
          </p:cNvPicPr>
          <p:nvPr/>
        </p:nvPicPr>
        <p:blipFill>
          <a:blip r:embed="rId5">
            <a:extLst/>
          </a:blip>
          <a:srcRect l="0" t="6163" r="0" b="6163"/>
          <a:stretch>
            <a:fillRect/>
          </a:stretch>
        </p:blipFill>
        <p:spPr>
          <a:xfrm>
            <a:off x="18183392" y="8187273"/>
            <a:ext cx="4864031" cy="426442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Majority of the reservation include breakfast because:…"/>
          <p:cNvSpPr txBox="1"/>
          <p:nvPr/>
        </p:nvSpPr>
        <p:spPr>
          <a:xfrm>
            <a:off x="1404700" y="5907465"/>
            <a:ext cx="11256928" cy="3835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130000"/>
              </a:lnSpc>
            </a:pPr>
            <a:r>
              <a:t>Majority of the reservation include breakfast because:</a:t>
            </a:r>
          </a:p>
          <a:p>
            <a:pPr marL="566964" indent="-566964" algn="l">
              <a:lnSpc>
                <a:spcPct val="130000"/>
              </a:lnSpc>
              <a:buSzPct val="45000"/>
              <a:buBlip>
                <a:blip r:embed="rId6"/>
              </a:buBlip>
            </a:pPr>
            <a:r>
              <a:t>Breakfast is the most important meal of the day [5-6]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15812" y="2120900"/>
            <a:ext cx="8788401" cy="9474200"/>
          </a:xfrm>
          <a:prstGeom prst="rect">
            <a:avLst/>
          </a:prstGeom>
        </p:spPr>
      </p:pic>
      <p:sp>
        <p:nvSpPr>
          <p:cNvPr id="213" name="Seasona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Seasonality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overview</a:t>
            </a:r>
          </a:p>
        </p:txBody>
      </p:sp>
      <p:sp>
        <p:nvSpPr>
          <p:cNvPr id="139" name="Dataset…"/>
          <p:cNvSpPr txBox="1"/>
          <p:nvPr>
            <p:ph type="body" idx="1"/>
          </p:nvPr>
        </p:nvSpPr>
        <p:spPr>
          <a:xfrm>
            <a:off x="1587500" y="3898900"/>
            <a:ext cx="21209000" cy="889000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8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pPr>
            <a:r>
              <a:t>Dataset</a:t>
            </a:r>
          </a:p>
          <a:p>
            <a: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8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pPr>
            <a:r>
              <a:t>Exploratory Analysis</a:t>
            </a:r>
          </a:p>
          <a:p>
            <a: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8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pPr>
            <a:r>
              <a:t>Hypothesis</a:t>
            </a:r>
          </a:p>
          <a:p>
            <a: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8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pPr>
            <a:r>
              <a:t>Detected Seasonality</a:t>
            </a:r>
          </a:p>
          <a:p>
            <a: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8000">
                <a:solidFill>
                  <a:srgbClr val="B6492C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pPr>
            <a:r>
              <a:t>Lead time VS Cancellation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599" y="3936999"/>
            <a:ext cx="10185400" cy="8451851"/>
          </a:xfrm>
          <a:prstGeom prst="rect">
            <a:avLst/>
          </a:prstGeom>
        </p:spPr>
      </p:pic>
      <p:sp>
        <p:nvSpPr>
          <p:cNvPr id="216" name="Seasona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Seasonality</a:t>
            </a:r>
          </a:p>
        </p:txBody>
      </p:sp>
      <p:sp>
        <p:nvSpPr>
          <p:cNvPr id="217" name="Hypothesis I already indicates seasonality, why people travel to Portugal.…"/>
          <p:cNvSpPr txBox="1"/>
          <p:nvPr/>
        </p:nvSpPr>
        <p:spPr>
          <a:xfrm>
            <a:off x="951649" y="4172584"/>
            <a:ext cx="11008302" cy="7980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66964" indent="-566964" algn="l">
              <a:lnSpc>
                <a:spcPct val="140000"/>
              </a:lnSpc>
              <a:buSzPct val="45000"/>
              <a:buBlip>
                <a:blip r:embed="rId3"/>
              </a:buBlip>
              <a:defRPr sz="5500"/>
            </a:pPr>
            <a:r>
              <a:t>Hypothesis I already indicates seasonality, why people travel to Portugal.</a:t>
            </a:r>
          </a:p>
          <a:p>
            <a:pPr marL="566964" indent="-566964" algn="l">
              <a:lnSpc>
                <a:spcPct val="140000"/>
              </a:lnSpc>
              <a:buSzPct val="45000"/>
              <a:buBlip>
                <a:blip r:embed="rId3"/>
              </a:buBlip>
              <a:defRPr sz="5500"/>
            </a:pPr>
            <a:r>
              <a:t>Historically, there are more reservations/travels/touristic activities in the summer that any other season.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easona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Seasonality</a:t>
            </a:r>
          </a:p>
        </p:txBody>
      </p:sp>
      <p:graphicFrame>
        <p:nvGraphicFramePr>
          <p:cNvPr id="220" name="2D Column Chart"/>
          <p:cNvGraphicFramePr/>
          <p:nvPr/>
        </p:nvGraphicFramePr>
        <p:xfrm>
          <a:off x="908179" y="4302124"/>
          <a:ext cx="10799777" cy="752475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21" name="Autumn &amp; Winter had the least reservation.…"/>
          <p:cNvSpPr txBox="1"/>
          <p:nvPr/>
        </p:nvSpPr>
        <p:spPr>
          <a:xfrm>
            <a:off x="12513340" y="4876799"/>
            <a:ext cx="11008302" cy="543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66964" indent="-566964" algn="l">
              <a:lnSpc>
                <a:spcPct val="150000"/>
              </a:lnSpc>
              <a:buSzPct val="45000"/>
              <a:buBlip>
                <a:blip r:embed="rId3"/>
              </a:buBlip>
            </a:pPr>
            <a:r>
              <a:t>Autumn &amp; Winter had the least reservation.</a:t>
            </a:r>
          </a:p>
          <a:p>
            <a:pPr marL="566964" indent="-566964" algn="l">
              <a:lnSpc>
                <a:spcPct val="150000"/>
              </a:lnSpc>
              <a:buSzPct val="45000"/>
              <a:buBlip>
                <a:blip r:embed="rId3"/>
              </a:buBlip>
            </a:pPr>
            <a:r>
              <a:t>Reservations started increasing in the spring as the temperature gets warmer.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15812" y="2120900"/>
            <a:ext cx="8788401" cy="9474200"/>
          </a:xfrm>
          <a:prstGeom prst="rect">
            <a:avLst/>
          </a:prstGeom>
        </p:spPr>
      </p:pic>
      <p:sp>
        <p:nvSpPr>
          <p:cNvPr id="224" name="Lead time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Lead time </a:t>
            </a:r>
          </a:p>
          <a:p>
            <a:pPr/>
            <a:r>
              <a:t>VS Cancellation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599" y="3936999"/>
            <a:ext cx="10185400" cy="8451851"/>
          </a:xfrm>
          <a:prstGeom prst="rect">
            <a:avLst/>
          </a:prstGeom>
        </p:spPr>
      </p:pic>
      <p:sp>
        <p:nvSpPr>
          <p:cNvPr id="227" name="Lead time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346709">
              <a:defRPr sz="3528"/>
            </a:pPr>
            <a:r>
              <a:t>Lead time </a:t>
            </a:r>
          </a:p>
          <a:p>
            <a:pPr defTabSz="346709">
              <a:defRPr sz="3528"/>
            </a:pPr>
            <a:r>
              <a:t>VS </a:t>
            </a:r>
          </a:p>
          <a:p>
            <a:pPr defTabSz="346709">
              <a:defRPr sz="3528"/>
            </a:pPr>
            <a:r>
              <a:t>Cancellation</a:t>
            </a:r>
          </a:p>
        </p:txBody>
      </p:sp>
      <p:sp>
        <p:nvSpPr>
          <p:cNvPr id="228" name="Built ML model that predicts whether a customer their will cancel reservation given the lead time. (Accuracy = 0.72)…"/>
          <p:cNvSpPr txBox="1"/>
          <p:nvPr/>
        </p:nvSpPr>
        <p:spPr>
          <a:xfrm>
            <a:off x="951649" y="4172585"/>
            <a:ext cx="11008302" cy="7980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66964" indent="-566964" algn="l">
              <a:lnSpc>
                <a:spcPct val="140000"/>
              </a:lnSpc>
              <a:buSzPct val="45000"/>
              <a:buBlip>
                <a:blip r:embed="rId3"/>
              </a:buBlip>
              <a:defRPr sz="5500"/>
            </a:pPr>
            <a:r>
              <a:t>Built ML model that predicts whether a customer their will cancel reservation given the lead time. (Accuracy = 0.72)</a:t>
            </a:r>
          </a:p>
          <a:p>
            <a:pPr marL="566964" indent="-566964" algn="l">
              <a:lnSpc>
                <a:spcPct val="140000"/>
              </a:lnSpc>
              <a:buSzPct val="45000"/>
              <a:buBlip>
                <a:blip r:embed="rId3"/>
              </a:buBlip>
              <a:defRPr sz="5500"/>
            </a:pPr>
            <a:r>
              <a:t>The higher the lead time the more probable that the customer will cancel their booking.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–Youpele Michael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–Youpele Michael</a:t>
            </a:r>
          </a:p>
        </p:txBody>
      </p:sp>
      <p:sp>
        <p:nvSpPr>
          <p:cNvPr id="231" name="“Thank you for your audience.”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“Thank you for your audience.”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Referen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References</a:t>
            </a:r>
          </a:p>
        </p:txBody>
      </p:sp>
      <p:sp>
        <p:nvSpPr>
          <p:cNvPr id="234" name="Holiday Weather, Algarve, Portugal: Annual Weather Averages. https://www.holiday-weather.com/algarve/averages/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8950" indent="-488950" defTabSz="454025">
              <a:spcBef>
                <a:spcPts val="4200"/>
              </a:spcBef>
              <a:buSzPct val="100000"/>
              <a:buAutoNum type="arabicPeriod" startAt="1"/>
              <a:defRPr sz="3080"/>
            </a:pPr>
            <a:r>
              <a:t>Holiday Weather, Algarve, Portugal: Annual Weather Averages. </a:t>
            </a:r>
            <a:r>
              <a:rPr u="sng">
                <a:solidFill>
                  <a:srgbClr val="296EAA"/>
                </a:solidFill>
                <a:hlinkClick r:id="rId2" invalidUrl="" action="" tgtFrame="" tooltip="" history="1" highlightClick="0" endSnd="0"/>
              </a:rPr>
              <a:t>https://www.holiday-weather.com/algarve/averages/</a:t>
            </a:r>
          </a:p>
          <a:p>
            <a:pPr marL="488950" indent="-488950" defTabSz="454025">
              <a:spcBef>
                <a:spcPts val="4200"/>
              </a:spcBef>
              <a:buSzPct val="100000"/>
              <a:buAutoNum type="arabicPeriod" startAt="1"/>
              <a:defRPr sz="3080"/>
            </a:pPr>
            <a:r>
              <a:t>Holiday Weather, London, United Kingdom: Annual </a:t>
            </a:r>
            <a:r>
              <a:rPr>
                <a:solidFill>
                  <a:schemeClr val="accent4">
                    <a:hueOff val="-123559"/>
                    <a:lumOff val="-30029"/>
                  </a:schemeClr>
                </a:solidFill>
              </a:rPr>
              <a:t>Weather</a:t>
            </a:r>
            <a:r>
              <a:t> Averages. </a:t>
            </a:r>
            <a:r>
              <a:rPr u="sng">
                <a:solidFill>
                  <a:srgbClr val="296EAA"/>
                </a:solidFill>
                <a:hlinkClick r:id="rId3" invalidUrl="" action="" tgtFrame="" tooltip="" history="1" highlightClick="0" endSnd="0"/>
              </a:rPr>
              <a:t>https://www.holiday-weather.com/london/averages/</a:t>
            </a:r>
          </a:p>
          <a:p>
            <a:pPr marL="488950" indent="-488950" defTabSz="454025">
              <a:spcBef>
                <a:spcPts val="4200"/>
              </a:spcBef>
              <a:buSzPct val="100000"/>
              <a:buAutoNum type="arabicPeriod" startAt="1"/>
              <a:defRPr sz="3080"/>
            </a:pPr>
            <a:r>
              <a:t>The Portugal News, Portugal’s €7bn climate change bill, 2017.</a:t>
            </a:r>
            <a:r>
              <a:rPr>
                <a:solidFill>
                  <a:srgbClr val="000000"/>
                </a:solidFill>
              </a:rPr>
              <a:t> </a:t>
            </a:r>
            <a:r>
              <a:rPr u="sng">
                <a:hlinkClick r:id="rId4" invalidUrl="" action="" tgtFrame="" tooltip="" history="1" highlightClick="0" endSnd="0"/>
              </a:rPr>
              <a:t>https://www.theportugalnews.com/news/portugals-7bn-climate-change-bill/40860#:~:text=In%20terms%20of%20the%20effects,by%20temperatures%20reached%20in%201989</a:t>
            </a:r>
            <a:endParaRPr>
              <a:solidFill>
                <a:srgbClr val="000000"/>
              </a:solidFill>
            </a:endParaRPr>
          </a:p>
          <a:p>
            <a:pPr marL="488950" indent="-488950" defTabSz="454025">
              <a:spcBef>
                <a:spcPts val="4200"/>
              </a:spcBef>
              <a:buSzPct val="100000"/>
              <a:buAutoNum type="arabicPeriod" startAt="1"/>
              <a:defRPr sz="3080">
                <a:solidFill>
                  <a:schemeClr val="accent4">
                    <a:hueOff val="-123559"/>
                    <a:lumOff val="-30029"/>
                  </a:schemeClr>
                </a:solidFill>
              </a:defRPr>
            </a:pPr>
            <a:r>
              <a:t>Almeida García, Fernando &amp; Macias, Rafael &amp; Balbuena, Antonia. (2015). Tourist Spaces and Tourism Policy in Spain and Portugal. International Journal of Culture Tourism and Hospitality Research. 10. 235-249. 10.1108/S1871-317320150000010017.</a:t>
            </a:r>
            <a:endParaRPr>
              <a:solidFill>
                <a:srgbClr val="000000"/>
              </a:solidFill>
            </a:endParaRPr>
          </a:p>
          <a:p>
            <a:pPr marL="488950" indent="-488950" defTabSz="454025">
              <a:spcBef>
                <a:spcPts val="4200"/>
              </a:spcBef>
              <a:buSzPct val="100000"/>
              <a:buAutoNum type="arabicPeriod" startAt="1"/>
              <a:defRPr sz="3080"/>
            </a:pPr>
            <a:r>
              <a:t>Charles Spence, Breakfast: The most important meal of the day?, International Journal of Gastronomy and Food Science, Volume 8, 2017, Pages 1-6, ISSN 1878-450X, </a:t>
            </a:r>
            <a:r>
              <a:rPr u="sng">
                <a:solidFill>
                  <a:srgbClr val="296EAA"/>
                </a:solidFill>
                <a:hlinkClick r:id="rId5" invalidUrl="" action="" tgtFrame="" tooltip="" history="1" highlightClick="0" endSnd="0"/>
              </a:rPr>
              <a:t>https://doi.org/10.1016/j.ijgfs.2017.01.003</a:t>
            </a:r>
            <a:r>
              <a:t>.</a:t>
            </a:r>
          </a:p>
          <a:p>
            <a:pPr marL="488950" indent="-488950" defTabSz="454025">
              <a:spcBef>
                <a:spcPts val="4200"/>
              </a:spcBef>
              <a:buSzPct val="100000"/>
              <a:buAutoNum type="arabicPeriod" startAt="1"/>
              <a:defRPr sz="3080"/>
            </a:pPr>
            <a:r>
              <a:t>Benton et al., 2001 D. Benton, O. Slater, R.T. Donohoe The influence of breakfast and a snack on psychological functioning Physiol. Behav., 74 (2001), pp. 559-571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15812" y="2120900"/>
            <a:ext cx="8788401" cy="9474200"/>
          </a:xfrm>
          <a:prstGeom prst="rect">
            <a:avLst/>
          </a:prstGeom>
        </p:spPr>
      </p:pic>
      <p:sp>
        <p:nvSpPr>
          <p:cNvPr id="142" name="Datas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Dataset</a:t>
            </a:r>
          </a:p>
        </p:txBody>
      </p:sp>
      <p:sp>
        <p:nvSpPr>
          <p:cNvPr id="143" name="Info…"/>
          <p:cNvSpPr txBox="1"/>
          <p:nvPr>
            <p:ph type="body" sz="quarter" idx="1"/>
          </p:nvPr>
        </p:nvSpPr>
        <p:spPr>
          <a:xfrm>
            <a:off x="2101850" y="7112000"/>
            <a:ext cx="9766300" cy="4254500"/>
          </a:xfrm>
          <a:prstGeom prst="rect">
            <a:avLst/>
          </a:prstGeom>
        </p:spPr>
        <p:txBody>
          <a:bodyPr/>
          <a:lstStyle/>
          <a:p>
            <a:pPr/>
            <a:r>
              <a:t>Info</a:t>
            </a:r>
          </a:p>
          <a:p>
            <a:pPr/>
            <a:r>
              <a:t>Cleaning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600" y="3746500"/>
            <a:ext cx="10185400" cy="8648700"/>
          </a:xfrm>
          <a:prstGeom prst="rect">
            <a:avLst/>
          </a:prstGeom>
        </p:spPr>
      </p:pic>
      <p:sp>
        <p:nvSpPr>
          <p:cNvPr id="146" name="Dataset inf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Dataset info</a:t>
            </a:r>
          </a:p>
        </p:txBody>
      </p:sp>
      <p:sp>
        <p:nvSpPr>
          <p:cNvPr id="147" name="119,390 rows and 32 column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96164" indent="-296164" defTabSz="437514">
              <a:spcBef>
                <a:spcPts val="2400"/>
              </a:spcBef>
              <a:buBlip>
                <a:blip r:embed="rId3"/>
              </a:buBlip>
              <a:defRPr sz="4769"/>
            </a:pPr>
            <a:r>
              <a:t>119,390 rows and 32 columns</a:t>
            </a:r>
          </a:p>
          <a:p>
            <a:pPr marL="296164" indent="-296164" defTabSz="437514">
              <a:spcBef>
                <a:spcPts val="2400"/>
              </a:spcBef>
              <a:buBlip>
                <a:blip r:embed="rId3"/>
              </a:buBlip>
              <a:defRPr sz="4769"/>
            </a:pPr>
            <a:r>
              <a:t>Data types: integers, strings, dates, floats and null.</a:t>
            </a:r>
          </a:p>
          <a:p>
            <a:pPr marL="296164" indent="-296164" defTabSz="437514">
              <a:spcBef>
                <a:spcPts val="2400"/>
              </a:spcBef>
              <a:buBlip>
                <a:blip r:embed="rId3"/>
              </a:buBlip>
              <a:defRPr sz="4769"/>
            </a:pPr>
            <a:r>
              <a:t>Columns: </a:t>
            </a:r>
          </a:p>
          <a:p>
            <a:pPr lvl="1" marL="592327" indent="-296163" defTabSz="437514">
              <a:spcBef>
                <a:spcPts val="2400"/>
              </a:spcBef>
              <a:buBlip>
                <a:blip r:embed="rId3"/>
              </a:buBlip>
              <a:defRPr sz="2649"/>
            </a:pPr>
            <a:r>
              <a:t>hotel,  is_canceled,</a:t>
            </a:r>
          </a:p>
          <a:p>
            <a:pPr lvl="1" marL="592327" indent="-296163" defTabSz="437514">
              <a:spcBef>
                <a:spcPts val="2400"/>
              </a:spcBef>
              <a:buBlip>
                <a:blip r:embed="rId3"/>
              </a:buBlip>
              <a:defRPr sz="2649"/>
            </a:pPr>
            <a:r>
              <a:t> lead, time,  arrival_date…, </a:t>
            </a:r>
          </a:p>
          <a:p>
            <a:pPr lvl="1" marL="592327" indent="-296163" defTabSz="437514">
              <a:spcBef>
                <a:spcPts val="2400"/>
              </a:spcBef>
              <a:buBlip>
                <a:blip r:embed="rId3"/>
              </a:buBlip>
              <a:defRPr sz="2649"/>
            </a:pPr>
            <a:r>
              <a:t>meal, children,  country, </a:t>
            </a:r>
          </a:p>
          <a:p>
            <a:pPr lvl="1" marL="592327" indent="-296163" defTabSz="437514">
              <a:spcBef>
                <a:spcPts val="2400"/>
              </a:spcBef>
              <a:buBlip>
                <a:blip r:embed="rId3"/>
              </a:buBlip>
              <a:defRPr sz="2649"/>
            </a:pPr>
            <a:r>
              <a:t>number of booking changes, </a:t>
            </a:r>
          </a:p>
          <a:p>
            <a:pPr lvl="1" marL="592327" indent="-296163" defTabSz="437514">
              <a:spcBef>
                <a:spcPts val="2400"/>
              </a:spcBef>
              <a:buBlip>
                <a:blip r:embed="rId3"/>
              </a:buBlip>
              <a:defRPr sz="2649"/>
            </a:pPr>
            <a:r>
              <a:t>customer type, reserved rom type,</a:t>
            </a:r>
          </a:p>
          <a:p>
            <a:pPr lvl="1" marL="592327" indent="-296163" defTabSz="437514">
              <a:spcBef>
                <a:spcPts val="2400"/>
              </a:spcBef>
              <a:buBlip>
                <a:blip r:embed="rId3"/>
              </a:buBlip>
              <a:defRPr sz="2649"/>
            </a:pPr>
            <a:r>
              <a:t> parking space, reservation status etc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4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Dataset clea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Dataset cleaning</a:t>
            </a:r>
          </a:p>
        </p:txBody>
      </p:sp>
      <p:sp>
        <p:nvSpPr>
          <p:cNvPr id="150" name="129,425 null values where detected and replaced.…"/>
          <p:cNvSpPr txBox="1"/>
          <p:nvPr>
            <p:ph type="body" sz="half" idx="1"/>
          </p:nvPr>
        </p:nvSpPr>
        <p:spPr>
          <a:xfrm>
            <a:off x="1587499" y="4106587"/>
            <a:ext cx="10160001" cy="83820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129,425 null values where detected and replaced.</a:t>
            </a:r>
          </a:p>
          <a:p>
            <a:pPr>
              <a:buBlip>
                <a:blip r:embed="rId2"/>
              </a:buBlip>
            </a:pPr>
            <a:r>
              <a:t>31,994 duplicate rows where detected and removed.</a:t>
            </a:r>
          </a:p>
        </p:txBody>
      </p:sp>
      <p:graphicFrame>
        <p:nvGraphicFramePr>
          <p:cNvPr id="151" name="2D Pie Chart"/>
          <p:cNvGraphicFramePr/>
          <p:nvPr/>
        </p:nvGraphicFramePr>
        <p:xfrm>
          <a:off x="13423899" y="3937000"/>
          <a:ext cx="8686801" cy="818515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15812" y="2120900"/>
            <a:ext cx="8788401" cy="9474200"/>
          </a:xfrm>
          <a:prstGeom prst="rect">
            <a:avLst/>
          </a:prstGeom>
        </p:spPr>
      </p:pic>
      <p:sp>
        <p:nvSpPr>
          <p:cNvPr id="154" name="Exploratory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Exploratory Analysis</a:t>
            </a:r>
          </a:p>
        </p:txBody>
      </p:sp>
      <p:sp>
        <p:nvSpPr>
          <p:cNvPr id="155" name="Hotel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78790">
              <a:spcBef>
                <a:spcPts val="900"/>
              </a:spcBef>
              <a:defRPr sz="2900"/>
            </a:pPr>
            <a:r>
              <a:t>Hotel</a:t>
            </a:r>
          </a:p>
          <a:p>
            <a:pPr defTabSz="478790">
              <a:spcBef>
                <a:spcPts val="900"/>
              </a:spcBef>
              <a:defRPr sz="2900"/>
            </a:pPr>
            <a:r>
              <a:t>Year &amp; Month</a:t>
            </a:r>
          </a:p>
          <a:p>
            <a:pPr defTabSz="478790">
              <a:spcBef>
                <a:spcPts val="900"/>
              </a:spcBef>
              <a:defRPr sz="2900"/>
            </a:pPr>
            <a:r>
              <a:t>Country</a:t>
            </a:r>
          </a:p>
          <a:p>
            <a:pPr defTabSz="478790">
              <a:spcBef>
                <a:spcPts val="900"/>
              </a:spcBef>
              <a:defRPr sz="2900"/>
            </a:pPr>
            <a:r>
              <a:t>Meal</a:t>
            </a:r>
          </a:p>
          <a:p>
            <a:pPr defTabSz="478790">
              <a:spcBef>
                <a:spcPts val="900"/>
              </a:spcBef>
              <a:defRPr sz="2900"/>
            </a:pPr>
            <a:r>
              <a:t>Distribution Channel</a:t>
            </a:r>
          </a:p>
          <a:p>
            <a:pPr defTabSz="478790">
              <a:spcBef>
                <a:spcPts val="900"/>
              </a:spcBef>
              <a:defRPr sz="2900"/>
            </a:pPr>
            <a:r>
              <a:t>Customer type</a:t>
            </a:r>
          </a:p>
          <a:p>
            <a:pPr defTabSz="478790">
              <a:spcBef>
                <a:spcPts val="900"/>
              </a:spcBef>
              <a:defRPr sz="2900"/>
            </a:pPr>
            <a:r>
              <a:t>Reserved Room type</a:t>
            </a:r>
          </a:p>
          <a:p>
            <a:pPr defTabSz="478790">
              <a:spcBef>
                <a:spcPts val="900"/>
              </a:spcBef>
              <a:defRPr sz="2900"/>
            </a:pPr>
            <a:r>
              <a:t>Parking Spaces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172899035_smooth_1200x800.jpeg" descr="172899035_smooth_1200x800.jpe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600" y="3746500"/>
            <a:ext cx="10185400" cy="8648700"/>
          </a:xfrm>
          <a:prstGeom prst="rect">
            <a:avLst/>
          </a:prstGeom>
        </p:spPr>
      </p:pic>
      <p:sp>
        <p:nvSpPr>
          <p:cNvPr id="158" name="Exploratory Analysis: Hot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defRPr sz="9212"/>
            </a:lvl1pPr>
          </a:lstStyle>
          <a:p>
            <a:pPr/>
            <a:r>
              <a:t>Exploratory Analysis: Hotel</a:t>
            </a:r>
          </a:p>
        </p:txBody>
      </p:sp>
      <p:graphicFrame>
        <p:nvGraphicFramePr>
          <p:cNvPr id="159" name="2D Column Chart"/>
          <p:cNvGraphicFramePr/>
          <p:nvPr/>
        </p:nvGraphicFramePr>
        <p:xfrm>
          <a:off x="1251559" y="4104870"/>
          <a:ext cx="10831882" cy="749300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600" y="3746500"/>
            <a:ext cx="10185400" cy="8648700"/>
          </a:xfrm>
          <a:prstGeom prst="rect">
            <a:avLst/>
          </a:prstGeom>
        </p:spPr>
      </p:pic>
      <p:sp>
        <p:nvSpPr>
          <p:cNvPr id="162" name="Exploratory Analysis: Year and mon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86104">
              <a:defRPr sz="6957"/>
            </a:lvl1pPr>
          </a:lstStyle>
          <a:p>
            <a:pPr/>
            <a:r>
              <a:t>Exploratory Analysis: Year and month</a:t>
            </a:r>
          </a:p>
        </p:txBody>
      </p:sp>
      <p:graphicFrame>
        <p:nvGraphicFramePr>
          <p:cNvPr id="163" name="2D Column Chart"/>
          <p:cNvGraphicFramePr/>
          <p:nvPr/>
        </p:nvGraphicFramePr>
        <p:xfrm>
          <a:off x="1210106" y="4104870"/>
          <a:ext cx="10873335" cy="752475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674599" y="3746500"/>
            <a:ext cx="10185401" cy="8648701"/>
          </a:xfrm>
          <a:prstGeom prst="rect">
            <a:avLst/>
          </a:prstGeom>
        </p:spPr>
      </p:pic>
      <p:sp>
        <p:nvSpPr>
          <p:cNvPr id="166" name="Exploratory Analysis: Year and mon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86104">
              <a:defRPr sz="6957"/>
            </a:lvl1pPr>
          </a:lstStyle>
          <a:p>
            <a:pPr/>
            <a:r>
              <a:t>Exploratory Analysis: Year and month</a:t>
            </a:r>
          </a:p>
        </p:txBody>
      </p:sp>
      <p:graphicFrame>
        <p:nvGraphicFramePr>
          <p:cNvPr id="167" name="2D Column Chart"/>
          <p:cNvGraphicFramePr/>
          <p:nvPr/>
        </p:nvGraphicFramePr>
        <p:xfrm>
          <a:off x="985161" y="4086213"/>
          <a:ext cx="10799777" cy="752475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5.png"/></Relationships>

</file>

<file path=ppt/theme/theme1.xml><?xml version="1.0" encoding="utf-8"?>
<a:theme xmlns:a="http://schemas.openxmlformats.org/drawingml/2006/main" xmlns:r="http://schemas.openxmlformats.org/officeDocument/2006/relationships" name="Typeset">
  <a:themeElements>
    <a:clrScheme name="Typeset">
      <a:dk1>
        <a:srgbClr val="57554B"/>
      </a:dk1>
      <a:lt1>
        <a:srgbClr val="0C1557"/>
      </a:lt1>
      <a:dk2>
        <a:srgbClr val="5F5F5D"/>
      </a:dk2>
      <a:lt2>
        <a:srgbClr val="D8D5CE"/>
      </a:lt2>
      <a:accent1>
        <a:srgbClr val="738CAB"/>
      </a:accent1>
      <a:accent2>
        <a:srgbClr val="7E9769"/>
      </a:accent2>
      <a:accent3>
        <a:srgbClr val="D9C064"/>
      </a:accent3>
      <a:accent4>
        <a:srgbClr val="B99369"/>
      </a:accent4>
      <a:accent5>
        <a:srgbClr val="9A4C3C"/>
      </a:accent5>
      <a:accent6>
        <a:srgbClr val="8E8198"/>
      </a:accent6>
      <a:hlink>
        <a:srgbClr val="0000FF"/>
      </a:hlink>
      <a:folHlink>
        <a:srgbClr val="FF00FF"/>
      </a:folHlink>
    </a:clrScheme>
    <a:fontScheme name="Typeset">
      <a:majorFont>
        <a:latin typeface="Academy Engraved LET Plain:1.0"/>
        <a:ea typeface="Academy Engraved LET Plain:1.0"/>
        <a:cs typeface="Academy Engraved LET Plain:1.0"/>
      </a:majorFont>
      <a:minorFont>
        <a:latin typeface="Academy Engraved LET Plain:1.0"/>
        <a:ea typeface="Academy Engraved LET Plain:1.0"/>
        <a:cs typeface="Academy Engraved LET Plain:1.0"/>
      </a:minorFont>
    </a:fontScheme>
    <a:fmtScheme name="Typese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12700" dir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4">
              <a:hueOff val="-150089"/>
              <a:satOff val="3212"/>
              <a:lumOff val="-17555"/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7554B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ypeset">
  <a:themeElements>
    <a:clrScheme name="Typeset">
      <a:dk1>
        <a:srgbClr val="000000"/>
      </a:dk1>
      <a:lt1>
        <a:srgbClr val="FFFFFF"/>
      </a:lt1>
      <a:dk2>
        <a:srgbClr val="5F5F5D"/>
      </a:dk2>
      <a:lt2>
        <a:srgbClr val="D8D5CE"/>
      </a:lt2>
      <a:accent1>
        <a:srgbClr val="738CAB"/>
      </a:accent1>
      <a:accent2>
        <a:srgbClr val="7E9769"/>
      </a:accent2>
      <a:accent3>
        <a:srgbClr val="D9C064"/>
      </a:accent3>
      <a:accent4>
        <a:srgbClr val="B99369"/>
      </a:accent4>
      <a:accent5>
        <a:srgbClr val="9A4C3C"/>
      </a:accent5>
      <a:accent6>
        <a:srgbClr val="8E8198"/>
      </a:accent6>
      <a:hlink>
        <a:srgbClr val="0000FF"/>
      </a:hlink>
      <a:folHlink>
        <a:srgbClr val="FF00FF"/>
      </a:folHlink>
    </a:clrScheme>
    <a:fontScheme name="Typeset">
      <a:majorFont>
        <a:latin typeface="Academy Engraved LET Plain:1.0"/>
        <a:ea typeface="Academy Engraved LET Plain:1.0"/>
        <a:cs typeface="Academy Engraved LET Plain:1.0"/>
      </a:majorFont>
      <a:minorFont>
        <a:latin typeface="Academy Engraved LET Plain:1.0"/>
        <a:ea typeface="Academy Engraved LET Plain:1.0"/>
        <a:cs typeface="Academy Engraved LET Plain:1.0"/>
      </a:minorFont>
    </a:fontScheme>
    <a:fmtScheme name="Typese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12700" dir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4">
              <a:hueOff val="-150089"/>
              <a:satOff val="3212"/>
              <a:lumOff val="-17555"/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7554B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